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29"/>
  </p:notesMasterIdLst>
  <p:sldIdLst>
    <p:sldId id="322" r:id="rId2"/>
    <p:sldId id="256" r:id="rId3"/>
    <p:sldId id="321" r:id="rId4"/>
    <p:sldId id="264" r:id="rId5"/>
    <p:sldId id="365" r:id="rId6"/>
    <p:sldId id="329" r:id="rId7"/>
    <p:sldId id="359" r:id="rId8"/>
    <p:sldId id="331" r:id="rId9"/>
    <p:sldId id="324" r:id="rId10"/>
    <p:sldId id="325" r:id="rId11"/>
    <p:sldId id="330" r:id="rId12"/>
    <p:sldId id="368" r:id="rId13"/>
    <p:sldId id="369" r:id="rId14"/>
    <p:sldId id="370" r:id="rId15"/>
    <p:sldId id="371" r:id="rId16"/>
    <p:sldId id="332" r:id="rId17"/>
    <p:sldId id="373" r:id="rId18"/>
    <p:sldId id="374" r:id="rId19"/>
    <p:sldId id="375" r:id="rId20"/>
    <p:sldId id="333" r:id="rId21"/>
    <p:sldId id="343" r:id="rId22"/>
    <p:sldId id="344" r:id="rId23"/>
    <p:sldId id="361" r:id="rId24"/>
    <p:sldId id="363" r:id="rId25"/>
    <p:sldId id="366" r:id="rId26"/>
    <p:sldId id="367" r:id="rId27"/>
    <p:sldId id="288" r:id="rId28"/>
  </p:sldIdLst>
  <p:sldSz cx="9144000" cy="6858000" type="screen4x3"/>
  <p:notesSz cx="6858000" cy="9926638"/>
  <p:custDataLst>
    <p:tags r:id="rId30"/>
  </p:custDataLst>
  <p:defaultTextStyle>
    <a:defPPr>
      <a:defRPr lang="bg-BG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CF0E8"/>
    <a:srgbClr val="99CCFF"/>
    <a:srgbClr val="CCFF66"/>
    <a:srgbClr val="CC99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13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9448812811378"/>
          <c:y val="1.8815014194737713E-2"/>
          <c:w val="0.83103838231624028"/>
          <c:h val="0.918050557493830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6.5053192802310366E-4"/>
                  <c:y val="0.183548284912661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7 109 593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94-4133-9D4E-514899181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Приходи</c:v>
                </c:pt>
              </c:strCache>
            </c:strRef>
          </c:cat>
          <c:val>
            <c:numRef>
              <c:f>Sheet1!$B$2:$B$2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294-4133-9D4E-5148991814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8.1504702194357362E-2"/>
                  <c:y val="-9.195402298850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94-4133-9D4E-514899181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Sheet1!$B$1:$B$1</c:f>
              <c:strCache>
                <c:ptCount val="1"/>
                <c:pt idx="0">
                  <c:v>Приходи</c:v>
                </c:pt>
              </c:strCache>
            </c:strRef>
          </c:cat>
          <c:val>
            <c:numRef>
              <c:f>Sheet1!$B$3:$B$3</c:f>
              <c:numCache>
                <c:formatCode>#,##0</c:formatCode>
                <c:ptCount val="1"/>
                <c:pt idx="0">
                  <c:v>16824481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94-4133-9D4E-5148991814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7.5235109717868343E-2"/>
                  <c:y val="-7.758620689655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4133-9D4E-514899181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Sheet1!$B$1:$B$1</c:f>
              <c:strCache>
                <c:ptCount val="1"/>
                <c:pt idx="0">
                  <c:v>Приходи</c:v>
                </c:pt>
              </c:strCache>
            </c:strRef>
          </c:cat>
          <c:val>
            <c:numRef>
              <c:f>Sheet1!$B$4:$B$4</c:f>
              <c:numCache>
                <c:formatCode>#,##0</c:formatCode>
                <c:ptCount val="1"/>
                <c:pt idx="0">
                  <c:v>17012451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94-4133-9D4E-5148991814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294-4133-9D4E-514899181441}"/>
              </c:ext>
            </c:extLst>
          </c:dPt>
          <c:dLbls>
            <c:dLbl>
              <c:idx val="0"/>
              <c:layout>
                <c:manualLayout>
                  <c:x val="0.10188087774294671"/>
                  <c:y val="-9.195402298850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94-4133-9D4E-514899181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Sheet1!$B$1:$B$1</c:f>
              <c:strCache>
                <c:ptCount val="1"/>
                <c:pt idx="0">
                  <c:v>Приходи</c:v>
                </c:pt>
              </c:strCache>
            </c:strRef>
          </c:cat>
          <c:val>
            <c:numRef>
              <c:f>Sheet1!$B$5:$B$5</c:f>
              <c:numCache>
                <c:formatCode>#,##0</c:formatCode>
                <c:ptCount val="1"/>
                <c:pt idx="0">
                  <c:v>18070018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94-4133-9D4E-514899181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220280"/>
        <c:axId val="165237056"/>
        <c:axId val="165253832"/>
      </c:bar3DChart>
      <c:catAx>
        <c:axId val="16522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65237056"/>
        <c:crosses val="autoZero"/>
        <c:auto val="1"/>
        <c:lblAlgn val="ctr"/>
        <c:lblOffset val="100"/>
        <c:noMultiLvlLbl val="0"/>
      </c:catAx>
      <c:valAx>
        <c:axId val="16523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65220280"/>
        <c:crosses val="autoZero"/>
        <c:crossBetween val="between"/>
      </c:valAx>
      <c:serAx>
        <c:axId val="165253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65237056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8671858415817144"/>
          <c:y val="0.90196148972757728"/>
          <c:w val="0.20402691424800887"/>
          <c:h val="5.3086843785576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430632630410655"/>
          <c:y val="1.5100671140939614E-2"/>
          <c:w val="0.7758046614872367"/>
          <c:h val="0.89429530201342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FF"/>
            </a:solidFill>
            <a:ln w="1309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242377993674827E-3"/>
                  <c:y val="0.263188233546278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8 562 767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9175516423478"/>
                      <c:h val="6.37851693771923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B7-4126-A8B8-F5E7F9D97E2C}"/>
                </c:ext>
              </c:extLst>
            </c:dLbl>
            <c:spPr>
              <a:noFill/>
              <a:ln w="26189">
                <a:noFill/>
              </a:ln>
            </c:spPr>
            <c:txPr>
              <a:bodyPr/>
              <a:lstStyle/>
              <a:p>
                <a:pPr>
                  <a:defRPr sz="15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Трансфер</c:v>
                </c:pt>
              </c:strCache>
            </c:strRef>
          </c:cat>
          <c:val>
            <c:numRef>
              <c:f>Sheet1!$B$2:$B$2</c:f>
              <c:numCache>
                <c:formatCode>#,##0</c:formatCode>
                <c:ptCount val="1"/>
                <c:pt idx="0">
                  <c:v>8562767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1-457F-8404-119EEB7E50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309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846423226766485E-3"/>
                  <c:y val="0.224066508195909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10 074 869</a:t>
                    </a:r>
                    <a:endParaRPr lang="en-US" baseline="0" dirty="0" smtClean="0">
                      <a:solidFill>
                        <a:schemeClr val="bg1"/>
                      </a:solidFill>
                    </a:endParaRPr>
                  </a:p>
                  <a:p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90981252859871"/>
                      <c:h val="0.118224299065420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A71-457F-8404-119EEB7E5002}"/>
                </c:ext>
              </c:extLst>
            </c:dLbl>
            <c:spPr>
              <a:noFill/>
              <a:ln w="26189">
                <a:noFill/>
              </a:ln>
            </c:spPr>
            <c:txPr>
              <a:bodyPr/>
              <a:lstStyle/>
              <a:p>
                <a:pPr>
                  <a:defRPr sz="152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Трансфер</c:v>
                </c:pt>
              </c:strCache>
            </c:strRef>
          </c:cat>
          <c:val>
            <c:numRef>
              <c:f>Sheet1!$B$3:$B$3</c:f>
              <c:numCache>
                <c:formatCode>#,##0</c:formatCode>
                <c:ptCount val="1"/>
                <c:pt idx="0">
                  <c:v>10074869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1-457F-8404-119EEB7E50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00FF"/>
            </a:solidFill>
            <a:ln w="1309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309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A71-457F-8404-119EEB7E5002}"/>
              </c:ext>
            </c:extLst>
          </c:dPt>
          <c:dLbls>
            <c:dLbl>
              <c:idx val="0"/>
              <c:layout>
                <c:manualLayout>
                  <c:x val="-1.3391557496362056E-3"/>
                  <c:y val="0.127085376120437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12 052 061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5065502183407"/>
                      <c:h val="7.452830188679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71-457F-8404-119EEB7E5002}"/>
                </c:ext>
              </c:extLst>
            </c:dLbl>
            <c:spPr>
              <a:noFill/>
              <a:ln w="2618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Трансфер</c:v>
                </c:pt>
              </c:strCache>
            </c:strRef>
          </c:cat>
          <c:val>
            <c:numRef>
              <c:f>Sheet1!$B$4:$B$4</c:f>
              <c:numCache>
                <c:formatCode>#,##0</c:formatCode>
                <c:ptCount val="1"/>
                <c:pt idx="0">
                  <c:v>12052061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71-457F-8404-119EEB7E5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5339736"/>
        <c:axId val="165340120"/>
        <c:axId val="0"/>
      </c:bar3DChart>
      <c:catAx>
        <c:axId val="16533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534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340120"/>
        <c:scaling>
          <c:orientation val="minMax"/>
        </c:scaling>
        <c:delete val="0"/>
        <c:axPos val="l"/>
        <c:majorGridlines>
          <c:spPr>
            <a:ln w="3274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2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1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5339736"/>
        <c:crosses val="autoZero"/>
        <c:crossBetween val="between"/>
      </c:valAx>
      <c:spPr>
        <a:noFill/>
        <a:ln w="25736">
          <a:noFill/>
        </a:ln>
      </c:spPr>
    </c:plotArea>
    <c:legend>
      <c:legendPos val="r"/>
      <c:layout>
        <c:manualLayout>
          <c:xMode val="edge"/>
          <c:yMode val="edge"/>
          <c:x val="0.85263991564373232"/>
          <c:y val="0.29095429109097209"/>
          <c:w val="0.14292072115439719"/>
          <c:h val="0.28287104442133415"/>
        </c:manualLayout>
      </c:layout>
      <c:overlay val="0"/>
      <c:spPr>
        <a:noFill/>
        <a:ln w="3274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2"/>
      <c:rotY val="20"/>
      <c:depthPercent val="100"/>
      <c:rAngAx val="1"/>
    </c:view3D>
    <c:floor>
      <c:thickness val="0"/>
      <c:spPr>
        <a:solidFill>
          <a:srgbClr val="C0C0C0"/>
        </a:solidFill>
        <a:ln w="3175" cap="rnd" cmpd="sng" algn="ctr">
          <a:solidFill>
            <a:schemeClr val="tx1"/>
          </a:solidFill>
          <a:prstDash val="solid"/>
          <a:round/>
        </a:ln>
        <a:effectLst/>
        <a:sp3d contourW="3175">
          <a:contourClr>
            <a:schemeClr val="tx1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2430632630410655"/>
          <c:y val="1.5126050420168086E-2"/>
          <c:w val="0.7758046614872367"/>
          <c:h val="0.89411764705882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913005652124871E-2"/>
                  <c:y val="-2.7532577150383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693 100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2F-4663-9628-F2FD854897D8}"/>
                </c:ext>
              </c:extLst>
            </c:dLbl>
            <c:dLbl>
              <c:idx val="1"/>
              <c:layout>
                <c:manualLayout>
                  <c:x val="-5.004329553024664E-2"/>
                  <c:y val="-3.73669971259358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1 265 421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03661665772238"/>
                      <c:h val="7.83147357843624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2F-4663-9628-F2FD854897D8}"/>
                </c:ext>
              </c:extLst>
            </c:dLbl>
            <c:spPr>
              <a:noFill/>
              <a:ln w="2619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Данъчни приходи</c:v>
                </c:pt>
                <c:pt idx="1">
                  <c:v>Неданъчни приходи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693100</c:v>
                </c:pt>
                <c:pt idx="1">
                  <c:v>1265421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F-4663-9628-F2FD854897D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881308196778796E-2"/>
                  <c:y val="-1.7056787615348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2 422 100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32256608184466"/>
                      <c:h val="7.83147357843624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2F-4663-9628-F2FD854897D8}"/>
                </c:ext>
              </c:extLst>
            </c:dLbl>
            <c:dLbl>
              <c:idx val="1"/>
              <c:layout>
                <c:manualLayout>
                  <c:x val="3.8960574766995104E-2"/>
                  <c:y val="-2.98748119473228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1 465 043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05268419881429"/>
                      <c:h val="7.83147357843624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F2F-4663-9628-F2FD854897D8}"/>
                </c:ext>
              </c:extLst>
            </c:dLbl>
            <c:spPr>
              <a:noFill/>
              <a:ln w="2619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Данъчни приходи</c:v>
                </c:pt>
                <c:pt idx="1">
                  <c:v>Неданъчни приходи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2422100</c:v>
                </c:pt>
                <c:pt idx="1">
                  <c:v>1465043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2F-4663-9628-F2FD85489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5463056"/>
        <c:axId val="165433992"/>
        <c:axId val="0"/>
      </c:bar3DChart>
      <c:catAx>
        <c:axId val="16546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274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21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5433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433992"/>
        <c:scaling>
          <c:orientation val="minMax"/>
        </c:scaling>
        <c:delete val="0"/>
        <c:axPos val="l"/>
        <c:majorGridlines>
          <c:spPr>
            <a:ln w="3274" cap="rnd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3274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65463056"/>
        <c:crosses val="autoZero"/>
        <c:crossBetween val="between"/>
      </c:valAx>
      <c:spPr>
        <a:noFill/>
        <a:ln w="26132">
          <a:noFill/>
        </a:ln>
        <a:effectLst/>
      </c:spPr>
    </c:plotArea>
    <c:legend>
      <c:legendPos val="r"/>
      <c:layout>
        <c:manualLayout>
          <c:xMode val="edge"/>
          <c:yMode val="edge"/>
          <c:x val="0.87050263787677662"/>
          <c:y val="0.35180042758264563"/>
          <c:w val="0.12505781030195451"/>
          <c:h val="0.1977796599000291"/>
        </c:manualLayout>
      </c:layout>
      <c:overlay val="0"/>
      <c:spPr>
        <a:noFill/>
        <a:ln w="3274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5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263929047572665E-2"/>
          <c:y val="0.26442485345632066"/>
          <c:w val="0.63622046456628978"/>
          <c:h val="0.517675972698096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51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2C7-4AD2-989A-C101E9817F6C}"/>
              </c:ext>
            </c:extLst>
          </c:dPt>
          <c:dPt>
            <c:idx val="1"/>
            <c:bubble3D val="0"/>
            <c:spPr>
              <a:solidFill>
                <a:srgbClr val="00000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2C7-4AD2-989A-C101E9817F6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2C7-4AD2-989A-C101E9817F6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2C7-4AD2-989A-C101E9817F6C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2C7-4AD2-989A-C101E9817F6C}"/>
              </c:ext>
            </c:extLst>
          </c:dPt>
          <c:dPt>
            <c:idx val="5"/>
            <c:bubble3D val="0"/>
            <c:spPr>
              <a:solidFill>
                <a:srgbClr val="80008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2C7-4AD2-989A-C101E9817F6C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2C7-4AD2-989A-C101E9817F6C}"/>
              </c:ext>
            </c:extLst>
          </c:dPt>
          <c:dPt>
            <c:idx val="7"/>
            <c:bubble3D val="0"/>
            <c:spPr>
              <a:solidFill>
                <a:srgbClr val="80808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2C7-4AD2-989A-C101E9817F6C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351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2C7-4AD2-989A-C101E9817F6C}"/>
              </c:ext>
            </c:extLst>
          </c:dPt>
          <c:dLbls>
            <c:dLbl>
              <c:idx val="0"/>
              <c:layout>
                <c:manualLayout>
                  <c:x val="3.2627963349462316E-2"/>
                  <c:y val="-0.180485444789160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C7-4AD2-989A-C101E9817F6C}"/>
                </c:ext>
              </c:extLst>
            </c:dLbl>
            <c:dLbl>
              <c:idx val="1"/>
              <c:layout>
                <c:manualLayout>
                  <c:x val="3.5855709566014957E-2"/>
                  <c:y val="-0.177633090919481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C7-4AD2-989A-C101E9817F6C}"/>
                </c:ext>
              </c:extLst>
            </c:dLbl>
            <c:dLbl>
              <c:idx val="2"/>
              <c:layout>
                <c:manualLayout>
                  <c:x val="1.7593264200211518E-2"/>
                  <c:y val="0.245811162401975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2C7-4AD2-989A-C101E9817F6C}"/>
                </c:ext>
              </c:extLst>
            </c:dLbl>
            <c:dLbl>
              <c:idx val="3"/>
              <c:layout>
                <c:manualLayout>
                  <c:x val="-2.7953054367460012E-2"/>
                  <c:y val="0.12292157821943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2C7-4AD2-989A-C101E9817F6C}"/>
                </c:ext>
              </c:extLst>
            </c:dLbl>
            <c:dLbl>
              <c:idx val="4"/>
              <c:layout>
                <c:manualLayout>
                  <c:x val="-3.7597067607928338E-2"/>
                  <c:y val="0.199611505715872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2C7-4AD2-989A-C101E9817F6C}"/>
                </c:ext>
              </c:extLst>
            </c:dLbl>
            <c:dLbl>
              <c:idx val="5"/>
              <c:layout>
                <c:manualLayout>
                  <c:x val="-2.0110765861465461E-2"/>
                  <c:y val="-0.136173947915173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2C7-4AD2-989A-C101E9817F6C}"/>
                </c:ext>
              </c:extLst>
            </c:dLbl>
            <c:dLbl>
              <c:idx val="6"/>
              <c:layout>
                <c:manualLayout>
                  <c:x val="-6.0399661242351986E-2"/>
                  <c:y val="-0.116278301887385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2C7-4AD2-989A-C101E9817F6C}"/>
                </c:ext>
              </c:extLst>
            </c:dLbl>
            <c:dLbl>
              <c:idx val="7"/>
              <c:layout>
                <c:manualLayout>
                  <c:x val="-1.6743936102814733E-2"/>
                  <c:y val="-0.123040223272784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2C7-4AD2-989A-C101E9817F6C}"/>
                </c:ext>
              </c:extLst>
            </c:dLbl>
            <c:dLbl>
              <c:idx val="8"/>
              <c:layout>
                <c:manualLayout>
                  <c:x val="3.8644042415790801E-2"/>
                  <c:y val="-0.136784276909122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2C7-4AD2-989A-C101E9817F6C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48723640399556084"/>
                  <c:y val="9.22818791946308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2C7-4AD2-989A-C101E9817F6C}"/>
                </c:ext>
              </c:extLst>
            </c:dLbl>
            <c:numFmt formatCode="0%" sourceLinked="0"/>
            <c:spPr>
              <a:noFill/>
              <a:ln w="27022">
                <a:noFill/>
              </a:ln>
            </c:spPr>
            <c:txPr>
              <a:bodyPr/>
              <a:lstStyle/>
              <a:p>
                <a:pPr>
                  <a:defRPr sz="170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Общи държавни служби</c:v>
                </c:pt>
                <c:pt idx="1">
                  <c:v>Отбрана и сигурност</c:v>
                </c:pt>
                <c:pt idx="2">
                  <c:v>Образование</c:v>
                </c:pt>
                <c:pt idx="3">
                  <c:v>Здравеопазване</c:v>
                </c:pt>
                <c:pt idx="4">
                  <c:v>Социално осигуряване</c:v>
                </c:pt>
                <c:pt idx="5">
                  <c:v>Жилищно строителство</c:v>
                </c:pt>
                <c:pt idx="6">
                  <c:v>Култура и Спорт </c:v>
                </c:pt>
                <c:pt idx="7">
                  <c:v>Икономически дейности </c:v>
                </c:pt>
                <c:pt idx="8">
                  <c:v>Други разходи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1604502</c:v>
                </c:pt>
                <c:pt idx="1">
                  <c:v>684819</c:v>
                </c:pt>
                <c:pt idx="2">
                  <c:v>3753169</c:v>
                </c:pt>
                <c:pt idx="3">
                  <c:v>692043</c:v>
                </c:pt>
                <c:pt idx="4">
                  <c:v>4586076</c:v>
                </c:pt>
                <c:pt idx="5">
                  <c:v>2746590</c:v>
                </c:pt>
                <c:pt idx="6">
                  <c:v>999921</c:v>
                </c:pt>
                <c:pt idx="7">
                  <c:v>627016</c:v>
                </c:pt>
                <c:pt idx="8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2C7-4AD2-989A-C101E9817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C0C0C0"/>
        </a:solidFill>
        <a:ln w="1351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342792801541701"/>
          <c:y val="2.4437014191424945E-2"/>
          <c:w val="0.2647282382880396"/>
          <c:h val="0.87828668984671066"/>
        </c:manualLayout>
      </c:layout>
      <c:overlay val="0"/>
      <c:spPr>
        <a:noFill/>
        <a:ln w="3377">
          <a:solidFill>
            <a:schemeClr val="tx1"/>
          </a:solidFill>
          <a:prstDash val="solid"/>
        </a:ln>
      </c:spPr>
      <c:txPr>
        <a:bodyPr/>
        <a:lstStyle/>
        <a:p>
          <a:pPr>
            <a:defRPr sz="1393" b="1" i="0" u="none" strike="noStrike" baseline="0">
              <a:solidFill>
                <a:srgbClr val="FFFF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" pitchFamily="18" charset="0"/>
              </a:defRPr>
            </a:lvl1pPr>
          </a:lstStyle>
          <a:p>
            <a:pPr>
              <a:defRPr/>
            </a:pPr>
            <a:fld id="{F0BC9484-B792-460E-A8DB-D3385AC387F2}" type="datetimeFigureOut">
              <a:rPr lang="bg-BG"/>
              <a:pPr>
                <a:defRPr/>
              </a:pPr>
              <a:t>25.3.2022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480" y="4714876"/>
            <a:ext cx="5487041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/>
              <a:t>Щракн., за да ред. стил на загл. в обр.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" pitchFamily="18" charset="0"/>
              </a:defRPr>
            </a:lvl1pPr>
          </a:lstStyle>
          <a:p>
            <a:pPr>
              <a:defRPr/>
            </a:pPr>
            <a:fld id="{7E4C203F-59BE-46F1-B4DC-75A715F05BD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610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C9BAF58-3EFA-4269-A8B5-F139FD8C5589}" type="slidenum">
              <a:rPr lang="bg-BG" altLang="bg-BG" sz="1200" smtClean="0">
                <a:latin typeface="Century" pitchFamily="18" charset="0"/>
              </a:rPr>
              <a:pPr eaLnBrk="1" hangingPunct="1"/>
              <a:t>1</a:t>
            </a:fld>
            <a:endParaRPr lang="bg-BG" altLang="bg-BG" sz="1200">
              <a:latin typeface="Century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507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C203F-59BE-46F1-B4DC-75A715F05BD9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174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C203F-59BE-46F1-B4DC-75A715F05BD9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62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C203F-59BE-46F1-B4DC-75A715F05BD9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23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C203F-59BE-46F1-B4DC-75A715F05BD9}" type="slidenum">
              <a:rPr lang="bg-BG" smtClean="0"/>
              <a:pPr>
                <a:defRPr/>
              </a:pPr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703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55EE3-4E67-4317-B909-97B64AB6518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585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73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440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70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3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16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914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845E6-4DD6-4000-8DD0-A9D07EB95CE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545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3B58E-947A-4F59-83DC-512505299320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044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28" y="305028"/>
            <a:ext cx="7544026" cy="14321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7028" y="1980974"/>
            <a:ext cx="7544026" cy="4115026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50C-EEF2-4150-A51B-7BF5A20B242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5744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28" y="305028"/>
            <a:ext cx="7544026" cy="14321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7027" y="1980974"/>
            <a:ext cx="3717018" cy="4115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903" y="1980974"/>
            <a:ext cx="3718151" cy="41150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18C0-2F62-4AB8-BEF6-5C97E5F97F5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2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2C316-F6DB-4611-B047-65596D11C420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5625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7028" y="305028"/>
            <a:ext cx="7544026" cy="579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5C33-1C32-4DEC-A7EC-2C88E2EDF2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293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лав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bg-BG" noProof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906A-06CF-41CC-8DA3-9842CF97B10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5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BF3D1-806B-48BE-90D8-D6EC53E5098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33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5C54-973F-434F-B353-BFD5AAD434D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639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6A3DF-F0CF-46E1-B03C-90D0AC42967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2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1AC0A-F635-471D-81E4-F324E17D89D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683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02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C6E8-07C5-4248-8264-69D55DAA036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36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E63EA-E0BC-4FA9-B236-56B2854CFE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674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7DFC84-1B1D-4C0C-A4B9-6F701CBA374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5454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846263" y="2246313"/>
            <a:ext cx="5319712" cy="69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45"/>
              </a:avLst>
            </a:prstTxWarp>
          </a:bodyPr>
          <a:lstStyle/>
          <a:p>
            <a:r>
              <a:rPr lang="bg-BG" sz="2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FF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ОБЩИНА ДРЯНОВО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14600" y="4170117"/>
            <a:ext cx="3200400" cy="107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5" tIns="45695" rIns="91385" bIns="45695" anchor="ctr">
            <a:spAutoFit/>
          </a:bodyPr>
          <a:lstStyle>
            <a:lvl1pPr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3200" i="1" dirty="0">
                <a:latin typeface="Century" pitchFamily="18" charset="0"/>
              </a:rPr>
              <a:t>ПРОЕКТ НА  Б</a:t>
            </a:r>
            <a:r>
              <a:rPr lang="en-US" altLang="bg-BG" sz="3200" i="1" dirty="0">
                <a:latin typeface="Century" pitchFamily="18" charset="0"/>
              </a:rPr>
              <a:t> </a:t>
            </a:r>
            <a:r>
              <a:rPr lang="bg-BG" altLang="bg-BG" sz="3200" i="1" dirty="0">
                <a:latin typeface="Century" pitchFamily="18" charset="0"/>
              </a:rPr>
              <a:t>Ю</a:t>
            </a:r>
            <a:r>
              <a:rPr lang="en-US" altLang="bg-BG" sz="3200" i="1" dirty="0">
                <a:latin typeface="Century" pitchFamily="18" charset="0"/>
              </a:rPr>
              <a:t> </a:t>
            </a:r>
            <a:r>
              <a:rPr lang="bg-BG" altLang="bg-BG" sz="3200" i="1" dirty="0">
                <a:latin typeface="Century" pitchFamily="18" charset="0"/>
              </a:rPr>
              <a:t>Д</a:t>
            </a:r>
            <a:r>
              <a:rPr lang="en-US" altLang="bg-BG" sz="3200" i="1" dirty="0">
                <a:latin typeface="Century" pitchFamily="18" charset="0"/>
              </a:rPr>
              <a:t> </a:t>
            </a:r>
            <a:r>
              <a:rPr lang="bg-BG" altLang="bg-BG" sz="3200" i="1" dirty="0">
                <a:latin typeface="Century" pitchFamily="18" charset="0"/>
              </a:rPr>
              <a:t>Ж</a:t>
            </a:r>
            <a:r>
              <a:rPr lang="en-US" altLang="bg-BG" sz="3200" i="1" dirty="0">
                <a:latin typeface="Century" pitchFamily="18" charset="0"/>
              </a:rPr>
              <a:t> </a:t>
            </a:r>
            <a:r>
              <a:rPr lang="bg-BG" altLang="bg-BG" sz="3200" i="1" dirty="0">
                <a:latin typeface="Century" pitchFamily="18" charset="0"/>
              </a:rPr>
              <a:t>Е</a:t>
            </a:r>
            <a:r>
              <a:rPr lang="en-US" altLang="bg-BG" sz="3200" i="1" dirty="0">
                <a:latin typeface="Century" pitchFamily="18" charset="0"/>
              </a:rPr>
              <a:t> </a:t>
            </a:r>
            <a:r>
              <a:rPr lang="bg-BG" altLang="bg-BG" sz="3200" i="1" dirty="0">
                <a:latin typeface="Century" pitchFamily="18" charset="0"/>
              </a:rPr>
              <a:t>Т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0" y="5334000"/>
            <a:ext cx="1903412" cy="138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74" tIns="32637" rIns="65274" bIns="32637">
            <a:spAutoFit/>
          </a:bodyPr>
          <a:lstStyle>
            <a:lvl1pPr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4300" b="1" i="1" dirty="0" smtClean="0">
                <a:latin typeface="Century" pitchFamily="18" charset="0"/>
              </a:rPr>
              <a:t>202</a:t>
            </a:r>
            <a:r>
              <a:rPr lang="en-US" altLang="bg-BG" sz="4300" b="1" i="1" dirty="0" smtClean="0">
                <a:latin typeface="Century" pitchFamily="18" charset="0"/>
              </a:rPr>
              <a:t>2</a:t>
            </a:r>
            <a:endParaRPr lang="en-US" altLang="bg-BG" sz="4300" b="1" i="1" dirty="0">
              <a:latin typeface="Century" pitchFamily="18" charset="0"/>
            </a:endParaRPr>
          </a:p>
          <a:p>
            <a:pPr eaLnBrk="1" hangingPunct="1"/>
            <a:endParaRPr lang="bg-BG" altLang="bg-BG" sz="4300" b="1" i="1" dirty="0">
              <a:latin typeface="Century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831976" y="3500438"/>
            <a:ext cx="5333999" cy="8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74" tIns="32637" rIns="65274" bIns="0" anchor="ctr">
            <a:spAutoFit/>
          </a:bodyPr>
          <a:lstStyle/>
          <a:p>
            <a:pPr algn="l" defTabSz="651774">
              <a:defRPr/>
            </a:pPr>
            <a:r>
              <a:rPr lang="bg-BG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КМЕТ: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Трифон Панчев</a:t>
            </a:r>
            <a:endParaRPr lang="bg-BG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l" defTabSz="651774" eaLnBrk="0" hangingPunct="0">
              <a:defRPr/>
            </a:pP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8438" name="Picture 6" descr="index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3513"/>
            <a:ext cx="8069262" cy="144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1"/>
            <a:ext cx="7544026" cy="802367"/>
          </a:xfrm>
        </p:spPr>
        <p:txBody>
          <a:bodyPr/>
          <a:lstStyle/>
          <a:p>
            <a:r>
              <a:rPr lang="bg-BG" sz="3200" i="1"/>
              <a:t>Неданъчни приходи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077200" cy="51816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rgbClr val="FFFF00"/>
                </a:solidFill>
              </a:rPr>
              <a:t>Планирани постъпления              </a:t>
            </a:r>
            <a:r>
              <a:rPr lang="bg-BG" sz="2800" b="1" dirty="0">
                <a:solidFill>
                  <a:srgbClr val="FFC000"/>
                </a:solidFill>
              </a:rPr>
              <a:t>1 </a:t>
            </a:r>
            <a:r>
              <a:rPr lang="en-US" sz="2800" b="1" dirty="0" smtClean="0">
                <a:solidFill>
                  <a:srgbClr val="FFC000"/>
                </a:solidFill>
              </a:rPr>
              <a:t>509 043 </a:t>
            </a:r>
            <a:r>
              <a:rPr lang="bg-BG" sz="2800" b="1" dirty="0">
                <a:solidFill>
                  <a:srgbClr val="FFC000"/>
                </a:solidFill>
              </a:rPr>
              <a:t>лв. </a:t>
            </a:r>
            <a:endParaRPr lang="en-US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g-BG" sz="2800" dirty="0">
                <a:solidFill>
                  <a:srgbClr val="FFFF00"/>
                </a:solidFill>
              </a:rPr>
              <a:t>    в  т.ч.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rgbClr val="FFFF00"/>
                </a:solidFill>
              </a:rPr>
              <a:t>Приходи </a:t>
            </a:r>
            <a:r>
              <a:rPr lang="bg-BG" sz="2800" dirty="0" smtClean="0">
                <a:solidFill>
                  <a:srgbClr val="FFFF00"/>
                </a:solidFill>
              </a:rPr>
              <a:t>от: </a:t>
            </a:r>
            <a:r>
              <a:rPr lang="bg-BG" sz="2800" dirty="0">
                <a:solidFill>
                  <a:srgbClr val="FFFF00"/>
                </a:solidFill>
              </a:rPr>
              <a:t>собственост           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281 </a:t>
            </a:r>
            <a:r>
              <a:rPr lang="en-US" sz="2800" b="1" dirty="0">
                <a:solidFill>
                  <a:srgbClr val="FFC000"/>
                </a:solidFill>
              </a:rPr>
              <a:t>3</a:t>
            </a:r>
            <a:r>
              <a:rPr lang="en-US" sz="2800" b="1" dirty="0" smtClean="0">
                <a:solidFill>
                  <a:srgbClr val="FFC000"/>
                </a:solidFill>
              </a:rPr>
              <a:t>00 </a:t>
            </a:r>
            <a:r>
              <a:rPr lang="bg-BG" sz="2800" b="1" dirty="0">
                <a:solidFill>
                  <a:srgbClr val="FFC000"/>
                </a:solidFill>
              </a:rPr>
              <a:t>лв.</a:t>
            </a:r>
          </a:p>
          <a:p>
            <a:pPr marL="0" indent="0">
              <a:buNone/>
            </a:pPr>
            <a:r>
              <a:rPr lang="bg-BG" sz="2800" dirty="0">
                <a:solidFill>
                  <a:srgbClr val="FFFF00"/>
                </a:solidFill>
              </a:rPr>
              <a:t>     </a:t>
            </a:r>
            <a:r>
              <a:rPr lang="bg-BG" sz="2800" dirty="0" smtClean="0">
                <a:solidFill>
                  <a:srgbClr val="FFFF00"/>
                </a:solidFill>
              </a:rPr>
              <a:t>продажба </a:t>
            </a:r>
            <a:r>
              <a:rPr lang="bg-BG" sz="2800" dirty="0" err="1" smtClean="0">
                <a:solidFill>
                  <a:srgbClr val="FFFF00"/>
                </a:solidFill>
              </a:rPr>
              <a:t>недв</a:t>
            </a:r>
            <a:r>
              <a:rPr lang="bg-BG" sz="2800" dirty="0" smtClean="0">
                <a:solidFill>
                  <a:srgbClr val="FFFF00"/>
                </a:solidFill>
              </a:rPr>
              <a:t>. имущество	</a:t>
            </a:r>
            <a:r>
              <a:rPr lang="bg-BG" sz="2800" dirty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190</a:t>
            </a:r>
            <a:r>
              <a:rPr lang="bg-BG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0</a:t>
            </a:r>
            <a:r>
              <a:rPr lang="bg-BG" sz="2800" b="1" dirty="0" smtClean="0">
                <a:solidFill>
                  <a:srgbClr val="FFC000"/>
                </a:solidFill>
              </a:rPr>
              <a:t>00 лв.</a:t>
            </a:r>
            <a:r>
              <a:rPr lang="bg-BG" sz="2800" dirty="0" smtClean="0">
                <a:solidFill>
                  <a:srgbClr val="FFFF00"/>
                </a:solidFill>
              </a:rPr>
              <a:t>           </a:t>
            </a:r>
            <a:endParaRPr lang="bg-BG" sz="28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rgbClr val="FFFF00"/>
                </a:solidFill>
              </a:rPr>
              <a:t>Общински такси                            </a:t>
            </a:r>
            <a:r>
              <a:rPr lang="bg-BG" sz="2800" b="1" dirty="0" smtClean="0">
                <a:solidFill>
                  <a:srgbClr val="FFC000"/>
                </a:solidFill>
              </a:rPr>
              <a:t>9</a:t>
            </a:r>
            <a:r>
              <a:rPr lang="en-US" sz="2800" b="1" dirty="0" smtClean="0">
                <a:solidFill>
                  <a:srgbClr val="FFC000"/>
                </a:solidFill>
              </a:rPr>
              <a:t>53 043 </a:t>
            </a:r>
            <a:r>
              <a:rPr lang="bg-BG" sz="2800" b="1" dirty="0">
                <a:solidFill>
                  <a:srgbClr val="FFC000"/>
                </a:solidFill>
              </a:rPr>
              <a:t>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rgbClr val="FFFF00"/>
                </a:solidFill>
              </a:rPr>
              <a:t>Глоби и лихви                                     </a:t>
            </a:r>
            <a:r>
              <a:rPr lang="en-US" sz="2800" b="1" dirty="0" smtClean="0">
                <a:solidFill>
                  <a:srgbClr val="FFC000"/>
                </a:solidFill>
              </a:rPr>
              <a:t>73</a:t>
            </a:r>
            <a:r>
              <a:rPr lang="bg-BG" sz="2800" b="1" dirty="0">
                <a:solidFill>
                  <a:srgbClr val="FFC000"/>
                </a:solidFill>
              </a:rPr>
              <a:t> 000 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rgbClr val="FFFF00"/>
                </a:solidFill>
              </a:rPr>
              <a:t>Други неданъчни приходи                </a:t>
            </a:r>
            <a:r>
              <a:rPr lang="en-US" sz="2800" b="1" dirty="0">
                <a:solidFill>
                  <a:srgbClr val="FFC000"/>
                </a:solidFill>
              </a:rPr>
              <a:t>7</a:t>
            </a:r>
            <a:r>
              <a:rPr lang="bg-BG" sz="2800" b="1" dirty="0">
                <a:solidFill>
                  <a:srgbClr val="FFC000"/>
                </a:solidFill>
              </a:rPr>
              <a:t> </a:t>
            </a:r>
            <a:r>
              <a:rPr lang="en-US" sz="2800" b="1" dirty="0" smtClean="0">
                <a:solidFill>
                  <a:srgbClr val="FFC000"/>
                </a:solidFill>
              </a:rPr>
              <a:t>5</a:t>
            </a:r>
            <a:r>
              <a:rPr lang="bg-BG" sz="2800" b="1" dirty="0" smtClean="0">
                <a:solidFill>
                  <a:srgbClr val="FFC000"/>
                </a:solidFill>
              </a:rPr>
              <a:t>00 </a:t>
            </a:r>
            <a:r>
              <a:rPr lang="bg-BG" sz="2800" b="1" dirty="0">
                <a:solidFill>
                  <a:srgbClr val="FFC000"/>
                </a:solidFill>
              </a:rPr>
              <a:t>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800" dirty="0" smtClean="0">
                <a:solidFill>
                  <a:srgbClr val="FFFF00"/>
                </a:solidFill>
              </a:rPr>
              <a:t>Приходи от концесии</a:t>
            </a:r>
            <a:r>
              <a:rPr lang="bg-BG" sz="2800" b="1" dirty="0" smtClean="0">
                <a:solidFill>
                  <a:srgbClr val="FFC000"/>
                </a:solidFill>
              </a:rPr>
              <a:t>					  </a:t>
            </a:r>
            <a:r>
              <a:rPr lang="en-US" sz="2800" b="1" dirty="0">
                <a:solidFill>
                  <a:srgbClr val="FFC000"/>
                </a:solidFill>
              </a:rPr>
              <a:t>4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2</a:t>
            </a:r>
            <a:r>
              <a:rPr lang="bg-BG" sz="2800" b="1" dirty="0" smtClean="0">
                <a:solidFill>
                  <a:srgbClr val="FFC000"/>
                </a:solidFill>
              </a:rPr>
              <a:t>00 лв.</a:t>
            </a:r>
            <a:endParaRPr lang="bg-BG" sz="2800" b="1" dirty="0">
              <a:solidFill>
                <a:srgbClr val="FFC000"/>
              </a:solidFill>
            </a:endParaRPr>
          </a:p>
        </p:txBody>
      </p:sp>
      <p:sp>
        <p:nvSpPr>
          <p:cNvPr id="1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020E532A-6DDF-4434-8698-02D787A2F7B6}" type="slidenum">
              <a:rPr lang="bg-BG">
                <a:latin typeface="+mn-lt"/>
              </a:rPr>
              <a:pPr defTabSz="913727">
                <a:defRPr/>
              </a:pPr>
              <a:t>10</a:t>
            </a:fld>
            <a:endParaRPr lang="bg-BG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82C36934-487D-4906-AF1F-75258809AEEC}" type="slidenum">
              <a:rPr lang="bg-BG">
                <a:latin typeface="+mn-lt"/>
              </a:rPr>
              <a:pPr defTabSz="913727">
                <a:defRPr/>
              </a:pPr>
              <a:t>11</a:t>
            </a:fld>
            <a:endParaRPr lang="bg-BG">
              <a:latin typeface="+mn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082"/>
              </p:ext>
            </p:extLst>
          </p:nvPr>
        </p:nvGraphicFramePr>
        <p:xfrm>
          <a:off x="228600" y="1828800"/>
          <a:ext cx="7805737" cy="38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0983" y="516062"/>
            <a:ext cx="7613087" cy="558378"/>
          </a:xfrm>
          <a:prstGeom prst="rect">
            <a:avLst/>
          </a:prstGeom>
        </p:spPr>
        <p:txBody>
          <a:bodyPr wrap="none" lIns="65298" tIns="32649" rIns="65298" bIns="32649">
            <a:spAutoFit/>
          </a:bodyPr>
          <a:lstStyle/>
          <a:p>
            <a:pPr>
              <a:defRPr/>
            </a:pPr>
            <a:r>
              <a:rPr lang="bg-BG" sz="3200" i="1" dirty="0">
                <a:latin typeface="+mj-lt"/>
              </a:rPr>
              <a:t>Собствени приходи за </a:t>
            </a:r>
            <a:r>
              <a:rPr lang="bg-BG" sz="3200" i="1" dirty="0" smtClean="0">
                <a:latin typeface="+mj-lt"/>
              </a:rPr>
              <a:t>2021 </a:t>
            </a:r>
            <a:r>
              <a:rPr lang="bg-BG" sz="3200" i="1" dirty="0">
                <a:latin typeface="+mj-lt"/>
              </a:rPr>
              <a:t>и </a:t>
            </a:r>
            <a:r>
              <a:rPr lang="ru-RU" sz="3200" i="1" dirty="0" smtClean="0">
                <a:latin typeface="+mj-lt"/>
              </a:rPr>
              <a:t>2022</a:t>
            </a:r>
            <a:r>
              <a:rPr lang="bg-BG" sz="3200" i="1" dirty="0" smtClean="0">
                <a:latin typeface="+mj-lt"/>
              </a:rPr>
              <a:t>г.</a:t>
            </a:r>
            <a:r>
              <a:rPr lang="en-US" sz="3200" i="1" dirty="0" smtClean="0">
                <a:latin typeface="+mj-lt"/>
              </a:rPr>
              <a:t> </a:t>
            </a:r>
            <a:endParaRPr lang="en-US" sz="3200" i="1" dirty="0">
              <a:latin typeface="+mj-lt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609600" y="5948029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kern="1400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Собствени приходи общо: </a:t>
            </a:r>
            <a:r>
              <a:rPr lang="bg-BG" sz="2800" b="1" dirty="0" smtClean="0"/>
              <a:t>3 887 143 лв.</a:t>
            </a:r>
            <a:endParaRPr lang="bg-BG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98048"/>
              </p:ext>
            </p:extLst>
          </p:nvPr>
        </p:nvGraphicFramePr>
        <p:xfrm>
          <a:off x="609600" y="301659"/>
          <a:ext cx="7239000" cy="6571897"/>
        </p:xfrm>
        <a:graphic>
          <a:graphicData uri="http://schemas.openxmlformats.org/drawingml/2006/table">
            <a:tbl>
              <a:tblPr/>
              <a:tblGrid>
                <a:gridCol w="168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7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Приходи </a:t>
                      </a: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7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Местни Дейности</a:t>
                      </a: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Община</a:t>
                      </a: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Година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bg-BG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5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ОБЩИНСКА АДМИНИСТРАЦИЯ </a:t>
                      </a: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3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име на параграф</a:t>
                      </a:r>
                    </a:p>
                  </a:txBody>
                  <a:tcPr marL="6860" marR="6860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параграф</a:t>
                      </a:r>
                    </a:p>
                  </a:txBody>
                  <a:tcPr marL="6860" marR="6860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уточнен годишен план</a:t>
                      </a:r>
                    </a:p>
                  </a:txBody>
                  <a:tcPr marL="6860" marR="6860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I.Имуществени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данъци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неданъчни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приходи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Имущественни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 др.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данъци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0100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Данък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върху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доходите на физически лица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18 100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1301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данък върху недвижими имоти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259 000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1303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данък върху превозните средства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75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1304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данък при придобиване на имущество по дарения и възмезден начин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750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1308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туристически данък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15 000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 данъци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4960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Всичко имуществени данъци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2 422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75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Неданъчни приходи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Приходи и доходи от собственост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281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300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075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2404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нетни приходи от продажби на услуги, стоки и продукция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600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2405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приходи от наеми на имущество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200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2406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приходи от наеми на земя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2408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приходи от лихви по текущи банкови сметки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705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60" marR="6860" marT="6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36457"/>
              </p:ext>
            </p:extLst>
          </p:nvPr>
        </p:nvGraphicFramePr>
        <p:xfrm>
          <a:off x="304800" y="295737"/>
          <a:ext cx="7461632" cy="5897894"/>
        </p:xfrm>
        <a:graphic>
          <a:graphicData uri="http://schemas.openxmlformats.org/drawingml/2006/table">
            <a:tbl>
              <a:tblPr/>
              <a:tblGrid>
                <a:gridCol w="174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94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Общински такси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953 043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ползване на детски градини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ползване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детски ясли и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здравеопазването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ползване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домашен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социален патронаж и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общински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услуги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ползване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пазари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тържища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панаири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тротоари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улични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платна и др.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битови отпадъци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753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043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технически услуги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административни услуги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откупуване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гробни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места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притежаване на куче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 общински такси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Глоби, санкции и наказателни лихви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73 000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глоби, санкции, неустойки, наказателни лихви, обезщетения и начети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наказателни лихви за данъци, мита и осигурителни вноски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 приходи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 неданъчни приходи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89279"/>
              </p:ext>
            </p:extLst>
          </p:nvPr>
        </p:nvGraphicFramePr>
        <p:xfrm>
          <a:off x="304801" y="295732"/>
          <a:ext cx="7461629" cy="6333668"/>
        </p:xfrm>
        <a:graphic>
          <a:graphicData uri="http://schemas.openxmlformats.org/drawingml/2006/table">
            <a:tbl>
              <a:tblPr/>
              <a:tblGrid>
                <a:gridCol w="174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3700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Внесени ДДС и други данъци върху продажбите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-45 </a:t>
                      </a:r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 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3701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внесен ДДС (-)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-40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 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3702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внесен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данък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върху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приходите от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стопанска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дейност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бюджетните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предприятия (-)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-5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000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4000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Постъпления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продажба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нефинансови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активи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190 </a:t>
                      </a:r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4022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постъпления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продажба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сгради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20 000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4040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постъпления от продажба на земя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4100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Приходи от концесии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III.</a:t>
                      </a:r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Трансфери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3100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Трансфери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между бюджета на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бюджетната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организация и ЦБ (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нето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bg-BG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518 900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3112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изравнителна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субсидия и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трансфери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местни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дейности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ЦБ 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общини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(+)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3113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получени от общини целеви субсидии от ЦБ за капиталови разходи (+)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294 400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Трансфери между бюджети (нето)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-145</a:t>
                      </a:r>
                      <a:r>
                        <a:rPr lang="bg-BG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950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6102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трансфери между бюджети - предоставени трансфери (-)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-145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950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6109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вътрешни трансфери в системата на първостепенния разпоредител (+/-)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632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734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6200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Трансфери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между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и сметки за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средствата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Европейския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съюз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нето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01" marR="9501" marT="9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0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15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05437"/>
              </p:ext>
            </p:extLst>
          </p:nvPr>
        </p:nvGraphicFramePr>
        <p:xfrm>
          <a:off x="228599" y="228602"/>
          <a:ext cx="7537831" cy="6160185"/>
        </p:xfrm>
        <a:graphic>
          <a:graphicData uri="http://schemas.openxmlformats.org/drawingml/2006/table">
            <a:tbl>
              <a:tblPr/>
              <a:tblGrid>
                <a:gridCol w="175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IV.</a:t>
                      </a:r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Временни безлихвени заеми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7600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Временни безлихвени заеми между бюджети и сметки за средствата от Европейския съюз (нето)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128 648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Всичко временни безлихвени заеми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bg-BG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128 048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V.Операции с финансови активи и пасиви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7200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Предоставена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възмездна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помощ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нето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7202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възстановени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възмездна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помощ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(+)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8300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Заеми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банки и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лица в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страната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нето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(+/-)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-951 500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8321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Погашения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краткосрочни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заеми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банки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страната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(+)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-951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500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9300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Друго финансиране - нето(+/-)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9339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друго финансиране - операции с пасиви (+/-)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360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000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431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9500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Депозити и средства по сметки - нето (+/-)     (този параграф се използва и за наличностите на ЦБ в БНБ)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111 866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9501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остатък в левове по сметки от предходния период (+)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111 866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9507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наличност в левове по сметки в края на периода (-)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Общо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приходи от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Местни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Дейности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bg-BG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819 107</a:t>
                      </a:r>
                      <a:endParaRPr lang="bg-BG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206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исторически музей - наличност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067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9" marR="7959" marT="7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369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68252"/>
            <a:ext cx="7544027" cy="6735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400" i="1"/>
              <a:t>Разходна част на бюджета</a:t>
            </a:r>
          </a:p>
        </p:txBody>
      </p:sp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30127"/>
            <a:ext cx="2133600" cy="476250"/>
          </a:xfrm>
        </p:spPr>
        <p:txBody>
          <a:bodyPr/>
          <a:lstStyle/>
          <a:p>
            <a:pPr defTabSz="913727">
              <a:defRPr/>
            </a:pPr>
            <a:fld id="{A98327A7-E034-4457-A1C8-F978B8312E95}" type="slidenum">
              <a:rPr lang="bg-BG">
                <a:latin typeface="+mn-lt"/>
              </a:rPr>
              <a:pPr defTabSz="913727">
                <a:defRPr/>
              </a:pPr>
              <a:t>16</a:t>
            </a:fld>
            <a:endParaRPr lang="bg-BG">
              <a:latin typeface="+mn-lt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505325" y="-371475"/>
            <a:ext cx="133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bg-BG">
              <a:latin typeface="Century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399" y="1206954"/>
            <a:ext cx="8839201" cy="518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3694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0729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7766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4802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ОБЩИ ДЪРЖАВНИ СЛУЖБИ – </a:t>
            </a:r>
            <a:r>
              <a:rPr lang="bg-BG" sz="2100" b="1" dirty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2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075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723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В т.ч. Общински съвет – </a:t>
            </a:r>
            <a:r>
              <a:rPr lang="en-US" sz="2100" b="1" dirty="0" smtClean="0">
                <a:solidFill>
                  <a:srgbClr val="FFC000"/>
                </a:solidFill>
              </a:rPr>
              <a:t>168 516 </a:t>
            </a:r>
            <a:r>
              <a:rPr lang="bg-BG" sz="2100" b="1" dirty="0" smtClean="0">
                <a:solidFill>
                  <a:srgbClr val="FFC000"/>
                </a:solidFill>
              </a:rPr>
              <a:t>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bg-BG" sz="21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ОТБРАНА И СИГУРНОСТ- </a:t>
            </a:r>
            <a:r>
              <a:rPr lang="en-US" sz="2100" b="1" dirty="0" smtClean="0">
                <a:solidFill>
                  <a:srgbClr val="FFC000"/>
                </a:solidFill>
              </a:rPr>
              <a:t>684 </a:t>
            </a:r>
            <a:r>
              <a:rPr lang="bg-BG" sz="2100" b="1" dirty="0" smtClean="0">
                <a:solidFill>
                  <a:srgbClr val="FFC000"/>
                </a:solidFill>
              </a:rPr>
              <a:t>639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ОБРАЗОВАНИЕ </a:t>
            </a:r>
            <a:r>
              <a:rPr lang="bg-BG" sz="2100" dirty="0" smtClean="0">
                <a:solidFill>
                  <a:srgbClr val="FFFF00"/>
                </a:solidFill>
              </a:rPr>
              <a:t>2021 </a:t>
            </a:r>
            <a:r>
              <a:rPr lang="bg-BG" sz="2100" dirty="0">
                <a:solidFill>
                  <a:srgbClr val="FFFF00"/>
                </a:solidFill>
              </a:rPr>
              <a:t>г. -  </a:t>
            </a:r>
            <a:r>
              <a:rPr lang="en-US" sz="2100" b="1" dirty="0" smtClean="0">
                <a:solidFill>
                  <a:srgbClr val="FFC000"/>
                </a:solidFill>
              </a:rPr>
              <a:t>3 </a:t>
            </a:r>
            <a:r>
              <a:rPr lang="bg-BG" sz="2100" b="1" dirty="0" smtClean="0">
                <a:solidFill>
                  <a:srgbClr val="FFC000"/>
                </a:solidFill>
              </a:rPr>
              <a:t>749 779 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ЗДРАВЕОПАЗВАНЕ / ДЕТСКИ ЯСЛИ И УЧИЛИЩНО ЗДРАВЕОПАЗВАНЕ/ – </a:t>
            </a:r>
            <a:r>
              <a:rPr lang="en-US" sz="2100" b="1" dirty="0" smtClean="0">
                <a:solidFill>
                  <a:srgbClr val="FFC000"/>
                </a:solidFill>
              </a:rPr>
              <a:t>69</a:t>
            </a:r>
            <a:r>
              <a:rPr lang="bg-BG" sz="2100" b="1" dirty="0" smtClean="0">
                <a:solidFill>
                  <a:srgbClr val="FFC000"/>
                </a:solidFill>
              </a:rPr>
              <a:t>3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en-US" sz="2100" b="1" dirty="0" smtClean="0">
                <a:solidFill>
                  <a:srgbClr val="FFC000"/>
                </a:solidFill>
              </a:rPr>
              <a:t>043 </a:t>
            </a:r>
            <a:r>
              <a:rPr lang="bg-BG" sz="2100" b="1" dirty="0" smtClean="0">
                <a:solidFill>
                  <a:srgbClr val="FFC000"/>
                </a:solidFill>
              </a:rPr>
              <a:t>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rgbClr val="FFFF00"/>
                </a:solidFill>
              </a:rPr>
              <a:t>СОЦ. ОСИГУРЯВАНЕ, ПОДПОМАГАНЕ И ГРИЖИ – </a:t>
            </a:r>
            <a:r>
              <a:rPr lang="en-US" sz="2100" b="1" dirty="0" smtClean="0">
                <a:solidFill>
                  <a:srgbClr val="FFC000"/>
                </a:solidFill>
              </a:rPr>
              <a:t>4 </a:t>
            </a:r>
            <a:r>
              <a:rPr lang="bg-BG" sz="2100" b="1" dirty="0" smtClean="0">
                <a:solidFill>
                  <a:srgbClr val="FFC000"/>
                </a:solidFill>
              </a:rPr>
              <a:t>750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297</a:t>
            </a:r>
            <a:r>
              <a:rPr lang="en-US" sz="2100" b="1" dirty="0" smtClean="0">
                <a:solidFill>
                  <a:srgbClr val="FFC000"/>
                </a:solidFill>
              </a:rPr>
              <a:t> </a:t>
            </a:r>
            <a:r>
              <a:rPr lang="ru-RU" sz="2100" b="1" dirty="0" err="1" smtClean="0">
                <a:solidFill>
                  <a:srgbClr val="FFC000"/>
                </a:solidFill>
              </a:rPr>
              <a:t>лв</a:t>
            </a:r>
            <a:r>
              <a:rPr lang="ru-RU" sz="2100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rgbClr val="FFFF00"/>
                </a:solidFill>
              </a:rPr>
              <a:t>ЖИЛ. СТР-ВО  И ОПАЗВАНЕ НА ОК.СРЕДА – </a:t>
            </a:r>
            <a:r>
              <a:rPr lang="bg-BG" sz="2100" b="1" dirty="0" smtClean="0">
                <a:solidFill>
                  <a:srgbClr val="FFC000"/>
                </a:solidFill>
              </a:rPr>
              <a:t>4 436 569 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  <a:endParaRPr lang="ru-RU" sz="21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КУЛТУРА И РЕЛИГ</a:t>
            </a:r>
            <a:r>
              <a:rPr lang="bg-BG" sz="2100" dirty="0" smtClean="0">
                <a:solidFill>
                  <a:srgbClr val="FFFF00"/>
                </a:solidFill>
              </a:rPr>
              <a:t>. ДЕЙНОСТИ </a:t>
            </a:r>
            <a:r>
              <a:rPr lang="bg-BG" sz="2100" dirty="0">
                <a:solidFill>
                  <a:srgbClr val="FFFF00"/>
                </a:solidFill>
              </a:rPr>
              <a:t>– </a:t>
            </a:r>
            <a:r>
              <a:rPr lang="bg-BG" sz="2100" b="1" dirty="0" smtClean="0">
                <a:solidFill>
                  <a:srgbClr val="FFC000"/>
                </a:solidFill>
              </a:rPr>
              <a:t>1 029 321 лв</a:t>
            </a:r>
            <a:r>
              <a:rPr lang="bg-BG" sz="2100" b="1" dirty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>
                <a:solidFill>
                  <a:srgbClr val="FFFF00"/>
                </a:solidFill>
              </a:rPr>
              <a:t>ИКОНОМИЧЕСКИ ДЕЙНОСТИ – </a:t>
            </a:r>
            <a:r>
              <a:rPr lang="bg-BG" sz="2100" b="1" dirty="0">
                <a:solidFill>
                  <a:srgbClr val="FFC000"/>
                </a:solidFill>
              </a:rPr>
              <a:t> </a:t>
            </a:r>
            <a:r>
              <a:rPr lang="bg-BG" sz="2100" b="1" dirty="0" smtClean="0">
                <a:solidFill>
                  <a:srgbClr val="FFC000"/>
                </a:solidFill>
              </a:rPr>
              <a:t>520 647 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100" dirty="0" smtClean="0">
                <a:solidFill>
                  <a:srgbClr val="FFFF00"/>
                </a:solidFill>
              </a:rPr>
              <a:t>РАЗХОДИ НЕКЛ. В ДРУГИ ФУНКЦИИ – </a:t>
            </a:r>
            <a:r>
              <a:rPr lang="bg-BG" sz="2100" b="1" dirty="0" smtClean="0">
                <a:solidFill>
                  <a:srgbClr val="FFC000"/>
                </a:solidFill>
              </a:rPr>
              <a:t>30 000 </a:t>
            </a:r>
            <a:r>
              <a:rPr lang="bg-BG" sz="2100" b="1" dirty="0">
                <a:solidFill>
                  <a:srgbClr val="FFC000"/>
                </a:solidFill>
              </a:rPr>
              <a:t>лв.</a:t>
            </a:r>
          </a:p>
          <a:p>
            <a:pPr>
              <a:buFont typeface="Wingdings" panose="05000000000000000000" pitchFamily="2" charset="2"/>
              <a:buChar char="v"/>
            </a:pPr>
            <a:endParaRPr lang="bg-BG" sz="2100" b="1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bg-BG" sz="21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17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44196"/>
              </p:ext>
            </p:extLst>
          </p:nvPr>
        </p:nvGraphicFramePr>
        <p:xfrm>
          <a:off x="381000" y="152403"/>
          <a:ext cx="7315200" cy="6427634"/>
        </p:xfrm>
        <a:graphic>
          <a:graphicData uri="http://schemas.openxmlformats.org/drawingml/2006/table">
            <a:tbl>
              <a:tblPr/>
              <a:tblGrid>
                <a:gridCol w="2520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65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Разходи за местни дейности </a:t>
                      </a: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299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ДЕЙНОСТ</a:t>
                      </a: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капиталови СЕБРА</a:t>
                      </a: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КР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собствени целеви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общ.адм-я                 2122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212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212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общ. съвет               2123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516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516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971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отбрана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 сигурност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2282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здравеопазване       2469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клубове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на пенсионера 2525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Програми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за временна заетост 2532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94 632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632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улично </a:t>
                      </a:r>
                      <a:r>
                        <a:rPr lang="bg-BG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осветл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        2604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628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628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ремонт улици            2606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рем. Дейности         2619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163 811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163 811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чистота                         2623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оп. На </a:t>
                      </a:r>
                      <a:r>
                        <a:rPr lang="bg-BG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ок.среда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2629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13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спорт за всички         2714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635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635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9" marR="8019" marT="80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53892"/>
              </p:ext>
            </p:extLst>
          </p:nvPr>
        </p:nvGraphicFramePr>
        <p:xfrm>
          <a:off x="381000" y="228604"/>
          <a:ext cx="7385430" cy="6283060"/>
        </p:xfrm>
        <a:graphic>
          <a:graphicData uri="http://schemas.openxmlformats.org/drawingml/2006/table">
            <a:tbl>
              <a:tblPr/>
              <a:tblGrid>
                <a:gridCol w="254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Обредни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домове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2745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854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854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дейности култура    2759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430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430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селско и горско        2829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пътни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знаци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марк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 2831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зимно поддържане     2832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255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255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туризъм                            2865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др.дейности иконом.   2898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67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разх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Лихви                        2910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Кап.Разходи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294 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2 804 420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4 098 820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932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ВСИЧКО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945 673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294 400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bg-BG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724 513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6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FF22F-EE73-4BB9-8788-D41999F0FCEE}" type="slidenum">
              <a:rPr lang="bg-BG" smtClean="0"/>
              <a:pPr>
                <a:defRPr/>
              </a:pPr>
              <a:t>19</a:t>
            </a:fld>
            <a:endParaRPr lang="bg-BG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37573"/>
              </p:ext>
            </p:extLst>
          </p:nvPr>
        </p:nvGraphicFramePr>
        <p:xfrm>
          <a:off x="304800" y="295738"/>
          <a:ext cx="7391399" cy="6257466"/>
        </p:xfrm>
        <a:graphic>
          <a:graphicData uri="http://schemas.openxmlformats.org/drawingml/2006/table">
            <a:tbl>
              <a:tblPr/>
              <a:tblGrid>
                <a:gridCol w="304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ИЗДРЪЖКА СЪС СОБСТВЕНИ ПРИХОДИ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РАЗПОРЕДИТЕЛ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СУМА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ДЕТСКА ГРАДИНА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bg-BG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ДЕТСКА ЯСЛА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bg-BG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500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СОЦ.ПАТРОНАЖ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bg-BG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000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ПГИ ДОФИНАНСИРАНЕ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bg-BG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187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ЧИСТО ДРЯНОВО 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  <a:r>
                        <a:rPr lang="bg-BG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980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  <a:r>
                        <a:rPr lang="bg-BG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667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391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>
                <a:latin typeface="Century" pitchFamily="18" charset="0"/>
              </a:rPr>
              <a:t>ПУБЛИЧНО ОБСЪЖДАНЕ</a:t>
            </a:r>
            <a:r>
              <a:rPr lang="bg-BG" sz="4000"/>
              <a:t> </a:t>
            </a:r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55EE3-4E67-4317-B909-97B64AB6518D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2000" y="2895600"/>
            <a:ext cx="7848600" cy="838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bg-BG" altLang="bg-BG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ПРОЕКТ НА БЮДЖЕТ </a:t>
            </a:r>
            <a:r>
              <a:rPr lang="bg-BG" altLang="bg-BG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202</a:t>
            </a:r>
            <a:r>
              <a:rPr lang="en-US" altLang="bg-BG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 </a:t>
            </a:r>
            <a:r>
              <a:rPr lang="bg-BG" altLang="bg-BG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</a:t>
            </a:r>
            <a:r>
              <a:rPr lang="bg-BG" altLang="bg-BG" sz="3200" dirty="0">
                <a:solidFill>
                  <a:schemeClr val="tx1"/>
                </a:solidFill>
                <a:latin typeface="Century" pitchFamily="18" charset="0"/>
              </a:rPr>
              <a:t>.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438400" y="57150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bg-BG" altLang="bg-BG" sz="3200" dirty="0" smtClean="0">
                <a:solidFill>
                  <a:schemeClr val="tx1"/>
                </a:solidFill>
                <a:latin typeface="Century" pitchFamily="18" charset="0"/>
              </a:rPr>
              <a:t>дата:2</a:t>
            </a:r>
            <a:r>
              <a:rPr lang="en-US" altLang="bg-BG" sz="3200" dirty="0" smtClean="0">
                <a:solidFill>
                  <a:schemeClr val="tx1"/>
                </a:solidFill>
                <a:latin typeface="Century" pitchFamily="18" charset="0"/>
              </a:rPr>
              <a:t>5</a:t>
            </a:r>
            <a:r>
              <a:rPr lang="bg-BG" altLang="bg-BG" sz="3200" dirty="0" smtClean="0">
                <a:solidFill>
                  <a:schemeClr val="tx1"/>
                </a:solidFill>
                <a:latin typeface="Century" pitchFamily="18" charset="0"/>
              </a:rPr>
              <a:t>.0</a:t>
            </a:r>
            <a:r>
              <a:rPr lang="en-US" altLang="bg-BG" sz="3200" dirty="0">
                <a:solidFill>
                  <a:schemeClr val="tx1"/>
                </a:solidFill>
                <a:latin typeface="Century" pitchFamily="18" charset="0"/>
              </a:rPr>
              <a:t>3</a:t>
            </a:r>
            <a:r>
              <a:rPr lang="bg-BG" altLang="bg-BG" sz="3200" dirty="0" smtClean="0">
                <a:solidFill>
                  <a:schemeClr val="tx1"/>
                </a:solidFill>
                <a:latin typeface="Century" pitchFamily="18" charset="0"/>
              </a:rPr>
              <a:t>.202</a:t>
            </a:r>
            <a:r>
              <a:rPr lang="en-US" altLang="bg-BG" sz="3200" dirty="0" smtClean="0">
                <a:solidFill>
                  <a:schemeClr val="tx1"/>
                </a:solidFill>
                <a:latin typeface="Century" pitchFamily="18" charset="0"/>
              </a:rPr>
              <a:t>2</a:t>
            </a:r>
            <a:r>
              <a:rPr lang="bg-BG" altLang="bg-BG" sz="3200" dirty="0" smtClean="0">
                <a:solidFill>
                  <a:schemeClr val="tx1"/>
                </a:solidFill>
                <a:latin typeface="Century" pitchFamily="18" charset="0"/>
              </a:rPr>
              <a:t>г</a:t>
            </a:r>
            <a:r>
              <a:rPr lang="bg-BG" altLang="bg-BG" sz="3200" dirty="0">
                <a:solidFill>
                  <a:schemeClr val="tx1"/>
                </a:solidFill>
                <a:latin typeface="Century" pitchFamily="18" charset="0"/>
              </a:rPr>
              <a:t>.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q"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bg-BG" altLang="bg-BG" sz="32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/>
      <p:bldP spid="41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4724172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400" i="1" dirty="0"/>
              <a:t>Разходи </a:t>
            </a:r>
            <a:r>
              <a:rPr lang="bg-BG" sz="3400" i="1" dirty="0" smtClean="0"/>
              <a:t>за 2022</a:t>
            </a:r>
            <a:r>
              <a:rPr lang="bg-BG" sz="3400" i="1" cap="none" dirty="0" smtClean="0"/>
              <a:t>г</a:t>
            </a:r>
            <a:r>
              <a:rPr lang="bg-BG" sz="3400" i="1" dirty="0"/>
              <a:t>.</a:t>
            </a:r>
            <a:endParaRPr lang="en-US" sz="3400" i="1" dirty="0"/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00015595"/>
              </p:ext>
            </p:extLst>
          </p:nvPr>
        </p:nvGraphicFramePr>
        <p:xfrm>
          <a:off x="327025" y="1676400"/>
          <a:ext cx="8623300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BD0F84AF-9149-4494-9760-31699B261942}" type="slidenum">
              <a:rPr lang="bg-BG">
                <a:latin typeface="+mn-lt"/>
              </a:rPr>
              <a:pPr defTabSz="913727">
                <a:defRPr/>
              </a:pPr>
              <a:t>20</a:t>
            </a:fld>
            <a:endParaRPr lang="bg-BG">
              <a:latin typeface="+mn-lt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505325" y="2876550"/>
            <a:ext cx="133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bg-BG">
              <a:latin typeface="Century" pitchFamily="18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505325" y="-371475"/>
            <a:ext cx="133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bg-BG">
              <a:latin typeface="Century" pitchFamily="18" charset="0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4505325" y="2870200"/>
            <a:ext cx="133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bg-BG">
              <a:latin typeface="Century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076873" cy="827751"/>
          </a:xfrm>
        </p:spPr>
        <p:txBody>
          <a:bodyPr/>
          <a:lstStyle/>
          <a:p>
            <a:pPr eaLnBrk="1" hangingPunct="1">
              <a:defRPr/>
            </a:pPr>
            <a:r>
              <a:rPr lang="bg-BG" sz="3100" i="1" dirty="0">
                <a:solidFill>
                  <a:schemeClr val="tx1"/>
                </a:solidFill>
              </a:rPr>
              <a:t>СОЦИАЛНА ПРОГРАМА ЗА </a:t>
            </a:r>
            <a:r>
              <a:rPr lang="bg-BG" sz="3100" i="1" dirty="0" smtClean="0">
                <a:solidFill>
                  <a:schemeClr val="tx1"/>
                </a:solidFill>
              </a:rPr>
              <a:t>2022 </a:t>
            </a:r>
            <a:r>
              <a:rPr lang="bg-BG" sz="3100" i="1" cap="none" dirty="0">
                <a:solidFill>
                  <a:schemeClr val="tx1"/>
                </a:solidFill>
              </a:rPr>
              <a:t>г</a:t>
            </a:r>
            <a:r>
              <a:rPr lang="bg-BG" sz="3100" i="1" dirty="0">
                <a:solidFill>
                  <a:schemeClr val="tx1"/>
                </a:solidFill>
              </a:rPr>
              <a:t>.</a:t>
            </a:r>
            <a:endParaRPr lang="en-US" sz="3100" i="1" dirty="0">
              <a:solidFill>
                <a:schemeClr val="tx1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4072" y="246043"/>
            <a:ext cx="2133600" cy="476250"/>
          </a:xfrm>
        </p:spPr>
        <p:txBody>
          <a:bodyPr/>
          <a:lstStyle/>
          <a:p>
            <a:pPr defTabSz="913837">
              <a:defRPr/>
            </a:pPr>
            <a:fld id="{EAB33269-7F19-4105-B610-F250179FE20E}" type="slidenum">
              <a:rPr lang="bg-BG">
                <a:latin typeface="+mn-lt"/>
              </a:rPr>
              <a:pPr defTabSz="913837">
                <a:defRPr/>
              </a:pPr>
              <a:t>21</a:t>
            </a:fld>
            <a:endParaRPr lang="bg-BG">
              <a:latin typeface="+mn-lt"/>
            </a:endParaRP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669925" y="1465421"/>
            <a:ext cx="8113712" cy="47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FFFF00"/>
                </a:solidFill>
                <a:latin typeface="+mn-lt"/>
              </a:rPr>
              <a:t>Специализирана институция за предоставяне на социални услуги „ Комплекс за социални услуги за възрастни хора“ с капацитет 1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5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7 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места и бюджет 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2 939 632 лв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FFFF00"/>
                </a:solidFill>
                <a:latin typeface="+mn-lt"/>
              </a:rPr>
              <a:t> Социални услуги предоставяни в общността с капацитет 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155 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места и бюджет 1 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371 282 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лв. в т.ч. Дневен център за деца с увреждания, Дневен център за стари хора, Център за обществена подкрепа, 4 броя защитени жилища, преходно жилище</a:t>
            </a:r>
            <a:r>
              <a:rPr lang="ru-RU" sz="1600" dirty="0">
                <a:solidFill>
                  <a:srgbClr val="FFFF00"/>
                </a:solidFill>
                <a:latin typeface="+mn-lt"/>
              </a:rPr>
              <a:t>.</a:t>
            </a:r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algn="just"/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FFFF00"/>
                </a:solidFill>
                <a:latin typeface="+mn-lt"/>
              </a:rPr>
              <a:t> Домашен социален патронаж с капацитет 80 места и бюджет  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100 000 лв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.</a:t>
            </a:r>
          </a:p>
          <a:p>
            <a:pPr algn="just"/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FFFF00"/>
                </a:solidFill>
                <a:latin typeface="+mn-lt"/>
              </a:rPr>
              <a:t> субсидии за 3 пенсионерски клуба и клуб на инвалида – 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5000 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лв.</a:t>
            </a:r>
          </a:p>
          <a:p>
            <a:pPr algn="just"/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Отпадане на част от таксите </a:t>
            </a:r>
            <a:r>
              <a:rPr lang="bg-BG" sz="1600" dirty="0">
                <a:solidFill>
                  <a:srgbClr val="FFFF00"/>
                </a:solidFill>
                <a:latin typeface="+mn-lt"/>
              </a:rPr>
              <a:t>за детска градина.</a:t>
            </a:r>
          </a:p>
          <a:p>
            <a:pPr algn="just"/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FFFF00"/>
                </a:solidFill>
                <a:latin typeface="+mn-lt"/>
              </a:rPr>
              <a:t> изплащане на еднократни помощи за новородени и помощи на сираци и </a:t>
            </a:r>
            <a:r>
              <a:rPr lang="bg-BG" sz="1600" dirty="0" err="1" smtClean="0">
                <a:solidFill>
                  <a:srgbClr val="FFFF00"/>
                </a:solidFill>
                <a:latin typeface="+mn-lt"/>
              </a:rPr>
              <a:t>полусираци</a:t>
            </a:r>
            <a:r>
              <a:rPr lang="bg-BG" sz="1600" dirty="0" smtClean="0">
                <a:solidFill>
                  <a:srgbClr val="FFFF00"/>
                </a:solidFill>
                <a:latin typeface="+mn-lt"/>
              </a:rPr>
              <a:t>.</a:t>
            </a:r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algn="just"/>
            <a:endParaRPr lang="bg-BG" sz="1600" dirty="0">
              <a:solidFill>
                <a:srgbClr val="FFFF00"/>
              </a:solidFill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FFFF00"/>
                </a:solidFill>
                <a:latin typeface="+mn-lt"/>
              </a:rPr>
              <a:t>изплащане на помощи на семейства  с репродуктивни проблеми.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333165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i="1" dirty="0">
                <a:effectLst/>
              </a:rPr>
              <a:t>Финансиране на </a:t>
            </a:r>
            <a:r>
              <a:rPr lang="ru-RU" sz="3600" i="1" dirty="0" err="1">
                <a:effectLst/>
              </a:rPr>
              <a:t>спортни</a:t>
            </a:r>
            <a:r>
              <a:rPr lang="ru-RU" sz="3600" i="1" dirty="0">
                <a:effectLst/>
              </a:rPr>
              <a:t> и </a:t>
            </a:r>
            <a:br>
              <a:rPr lang="ru-RU" sz="3600" i="1" dirty="0">
                <a:effectLst/>
              </a:rPr>
            </a:br>
            <a:r>
              <a:rPr lang="ru-RU" sz="3600" i="1" dirty="0" err="1">
                <a:effectLst/>
              </a:rPr>
              <a:t>културни</a:t>
            </a:r>
            <a:r>
              <a:rPr lang="ru-RU" sz="3600" i="1" dirty="0">
                <a:effectLst/>
              </a:rPr>
              <a:t> </a:t>
            </a:r>
            <a:r>
              <a:rPr lang="ru-RU" sz="3600" i="1" dirty="0" err="1">
                <a:effectLst/>
              </a:rPr>
              <a:t>дейности</a:t>
            </a:r>
            <a:r>
              <a:rPr lang="ru-RU" sz="3600" i="1" dirty="0">
                <a:effectLst/>
              </a:rPr>
              <a:t> за </a:t>
            </a:r>
            <a:r>
              <a:rPr lang="ru-RU" sz="3600" i="1" dirty="0" smtClean="0">
                <a:effectLst/>
              </a:rPr>
              <a:t>2022 </a:t>
            </a:r>
            <a:r>
              <a:rPr lang="ru-RU" sz="3600" i="1" dirty="0">
                <a:effectLst/>
              </a:rPr>
              <a:t>г.</a:t>
            </a:r>
            <a:r>
              <a:rPr lang="en-US" sz="3600" i="1" dirty="0"/>
              <a:t/>
            </a:r>
            <a:br>
              <a:rPr lang="en-US" sz="3600" i="1" dirty="0"/>
            </a:br>
            <a:endParaRPr lang="bg-BG" sz="3600" i="1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1022" y="333165"/>
            <a:ext cx="2133600" cy="476250"/>
          </a:xfrm>
        </p:spPr>
        <p:txBody>
          <a:bodyPr/>
          <a:lstStyle/>
          <a:p>
            <a:pPr defTabSz="913837">
              <a:defRPr/>
            </a:pPr>
            <a:fld id="{01DD31E7-B3D3-4A6E-819E-D3720B2CD25F}" type="slidenum">
              <a:rPr lang="bg-BG">
                <a:latin typeface="+mn-lt"/>
              </a:rPr>
              <a:pPr defTabSz="913837">
                <a:defRPr/>
              </a:pPr>
              <a:t>22</a:t>
            </a:fld>
            <a:endParaRPr lang="bg-BG">
              <a:latin typeface="+mn-lt"/>
            </a:endParaRPr>
          </a:p>
        </p:txBody>
      </p:sp>
      <p:sp>
        <p:nvSpPr>
          <p:cNvPr id="35844" name="Правоъгълник 4"/>
          <p:cNvSpPr>
            <a:spLocks noChangeArrowheads="1"/>
          </p:cNvSpPr>
          <p:nvPr/>
        </p:nvSpPr>
        <p:spPr bwMode="auto">
          <a:xfrm>
            <a:off x="609600" y="2667000"/>
            <a:ext cx="8399462" cy="191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FFFF00"/>
                </a:solidFill>
              </a:rPr>
              <a:t>Субсидии за </a:t>
            </a:r>
            <a:r>
              <a:rPr lang="bg-BG" sz="2400" dirty="0">
                <a:solidFill>
                  <a:srgbClr val="FFFF00"/>
                </a:solidFill>
              </a:rPr>
              <a:t>спортни клубове  	</a:t>
            </a:r>
            <a:r>
              <a:rPr lang="ru-RU" sz="2400" dirty="0">
                <a:solidFill>
                  <a:srgbClr val="FFFF00"/>
                </a:solidFill>
              </a:rPr>
              <a:t>– 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81</a:t>
            </a:r>
            <a:r>
              <a:rPr lang="bg-BG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5</a:t>
            </a:r>
            <a:r>
              <a:rPr lang="ru-RU" sz="2400" b="1" dirty="0" smtClean="0">
                <a:solidFill>
                  <a:srgbClr val="FFC000"/>
                </a:solidFill>
              </a:rPr>
              <a:t>00 </a:t>
            </a:r>
            <a:r>
              <a:rPr lang="bg-BG" sz="2400" b="1" dirty="0" err="1">
                <a:solidFill>
                  <a:srgbClr val="FFC000"/>
                </a:solidFill>
              </a:rPr>
              <a:t>лв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pPr algn="just"/>
            <a:endParaRPr lang="bg-BG" sz="2400" b="1" dirty="0">
              <a:solidFill>
                <a:srgbClr val="FFC000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bg-BG" sz="2400" dirty="0">
                <a:solidFill>
                  <a:srgbClr val="FFFF00"/>
                </a:solidFill>
              </a:rPr>
              <a:t>Дейности</a:t>
            </a:r>
            <a:r>
              <a:rPr lang="ru-RU" sz="2400" dirty="0">
                <a:solidFill>
                  <a:srgbClr val="FFFF00"/>
                </a:solidFill>
              </a:rPr>
              <a:t> от </a:t>
            </a:r>
            <a:r>
              <a:rPr lang="bg-BG" sz="2400" dirty="0">
                <a:solidFill>
                  <a:srgbClr val="FFFF00"/>
                </a:solidFill>
              </a:rPr>
              <a:t>културния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bg-BG" sz="2400" dirty="0">
                <a:solidFill>
                  <a:srgbClr val="FFFF00"/>
                </a:solidFill>
              </a:rPr>
              <a:t>календар</a:t>
            </a:r>
            <a:r>
              <a:rPr lang="ru-RU" sz="2400" dirty="0">
                <a:solidFill>
                  <a:srgbClr val="FFFF00"/>
                </a:solidFill>
              </a:rPr>
              <a:t> –     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87</a:t>
            </a:r>
            <a:r>
              <a:rPr lang="ru-RU" sz="2400" b="1" dirty="0" smtClean="0">
                <a:solidFill>
                  <a:srgbClr val="FFC000"/>
                </a:solidFill>
              </a:rPr>
              <a:t> 430 </a:t>
            </a:r>
            <a:r>
              <a:rPr lang="ru-RU" sz="2400" b="1" dirty="0" err="1">
                <a:solidFill>
                  <a:srgbClr val="FFC000"/>
                </a:solidFill>
              </a:rPr>
              <a:t>лв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pPr algn="just"/>
            <a:endParaRPr lang="bg-BG" sz="2400" dirty="0">
              <a:solidFill>
                <a:srgbClr val="FFFF00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bg-BG" sz="2400" dirty="0">
                <a:solidFill>
                  <a:srgbClr val="FFFF00"/>
                </a:solidFill>
              </a:rPr>
              <a:t>Читалища</a:t>
            </a:r>
            <a:r>
              <a:rPr lang="ru-RU" sz="2400" dirty="0">
                <a:solidFill>
                  <a:srgbClr val="FFFF00"/>
                </a:solidFill>
              </a:rPr>
              <a:t> и Исторически музей  –     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bg-BG" sz="2400" b="1" dirty="0" smtClean="0">
                <a:solidFill>
                  <a:srgbClr val="FFC000"/>
                </a:solidFill>
              </a:rPr>
              <a:t>629 434 </a:t>
            </a:r>
            <a:r>
              <a:rPr lang="bg-BG" sz="2400" b="1" dirty="0" err="1" smtClean="0">
                <a:solidFill>
                  <a:srgbClr val="FFC000"/>
                </a:solidFill>
              </a:rPr>
              <a:t>лв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  <a:endParaRPr lang="bg-BG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1" y="520453"/>
            <a:ext cx="7544026" cy="663353"/>
          </a:xfrm>
        </p:spPr>
        <p:txBody>
          <a:bodyPr>
            <a:noAutofit/>
          </a:bodyPr>
          <a:lstStyle/>
          <a:p>
            <a:r>
              <a:rPr lang="bg-BG" sz="2800" i="1" dirty="0">
                <a:effectLst/>
              </a:rPr>
              <a:t>ДЕЙНОСТИ ПО БЛАГОУСТРОЯВАНЕ  </a:t>
            </a:r>
            <a:r>
              <a:rPr lang="ru-RU" sz="2800" i="1" dirty="0">
                <a:effectLst/>
              </a:rPr>
              <a:t>ЗА </a:t>
            </a:r>
            <a:r>
              <a:rPr lang="ru-RU" sz="2800" i="1" dirty="0" smtClean="0">
                <a:effectLst/>
              </a:rPr>
              <a:t>2022 </a:t>
            </a:r>
            <a:r>
              <a:rPr lang="ru-RU" sz="2800" i="1" dirty="0">
                <a:effectLst/>
              </a:rPr>
              <a:t>г.</a:t>
            </a:r>
            <a:endParaRPr lang="bg-BG" sz="2800" i="1" dirty="0">
              <a:effectLst/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82328"/>
            <a:ext cx="2133600" cy="476250"/>
          </a:xfrm>
        </p:spPr>
        <p:txBody>
          <a:bodyPr/>
          <a:lstStyle/>
          <a:p>
            <a:pPr defTabSz="913837">
              <a:defRPr/>
            </a:pPr>
            <a:fld id="{01DD31E7-B3D3-4A6E-819E-D3720B2CD25F}" type="slidenum">
              <a:rPr lang="bg-BG">
                <a:latin typeface="+mn-lt"/>
              </a:rPr>
              <a:pPr defTabSz="913837">
                <a:defRPr/>
              </a:pPr>
              <a:t>23</a:t>
            </a:fld>
            <a:endParaRPr lang="bg-BG">
              <a:latin typeface="+mn-lt"/>
            </a:endParaRPr>
          </a:p>
        </p:txBody>
      </p:sp>
      <p:sp>
        <p:nvSpPr>
          <p:cNvPr id="35844" name="Правоъгълник 4"/>
          <p:cNvSpPr>
            <a:spLocks noChangeArrowheads="1"/>
          </p:cNvSpPr>
          <p:nvPr/>
        </p:nvSpPr>
        <p:spPr bwMode="auto">
          <a:xfrm>
            <a:off x="228600" y="1898650"/>
            <a:ext cx="8763000" cy="28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/>
            <a:endParaRPr lang="bg-BG" altLang="bg-BG" sz="1800" dirty="0">
              <a:solidFill>
                <a:srgbClr val="FFFF00"/>
              </a:solidFill>
              <a:latin typeface="+mn-lt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bg-BG" altLang="bg-BG" sz="1800" dirty="0" smtClean="0">
                <a:solidFill>
                  <a:srgbClr val="FFFF00"/>
                </a:solidFill>
                <a:latin typeface="+mn-lt"/>
              </a:rPr>
              <a:t> Ремонт </a:t>
            </a: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на общинска пътна мрежа	    	               </a:t>
            </a:r>
            <a:r>
              <a:rPr lang="en-US" altLang="bg-BG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  -  </a:t>
            </a:r>
            <a:r>
              <a:rPr lang="bg-BG" altLang="bg-BG" sz="1800" b="1" dirty="0" smtClean="0">
                <a:solidFill>
                  <a:srgbClr val="FFC000"/>
                </a:solidFill>
                <a:latin typeface="+mn-lt"/>
              </a:rPr>
              <a:t>217 100 лв</a:t>
            </a:r>
            <a:r>
              <a:rPr lang="bg-BG" altLang="bg-BG" sz="1800" b="1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algn="just" eaLnBrk="1" hangingPunct="1"/>
            <a:endParaRPr lang="bg-BG" altLang="bg-BG" sz="1800" dirty="0">
              <a:solidFill>
                <a:srgbClr val="FFFF00"/>
              </a:solidFill>
              <a:latin typeface="+mn-lt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 Чистота					                </a:t>
            </a:r>
            <a:r>
              <a:rPr lang="en-US" altLang="bg-BG" sz="1800" dirty="0">
                <a:solidFill>
                  <a:srgbClr val="FFFF00"/>
                </a:solidFill>
                <a:latin typeface="+mn-lt"/>
              </a:rPr>
              <a:t>   </a:t>
            </a: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-  </a:t>
            </a:r>
            <a:r>
              <a:rPr lang="bg-BG" altLang="bg-BG" sz="1800" b="1" dirty="0" smtClean="0">
                <a:solidFill>
                  <a:srgbClr val="FFC000"/>
                </a:solidFill>
                <a:latin typeface="+mn-lt"/>
              </a:rPr>
              <a:t>634 000 лв</a:t>
            </a:r>
            <a:r>
              <a:rPr lang="bg-BG" altLang="bg-BG" sz="1800" b="1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algn="just" eaLnBrk="1" hangingPunct="1"/>
            <a:endParaRPr lang="bg-BG" altLang="bg-BG" sz="1800" dirty="0">
              <a:solidFill>
                <a:srgbClr val="FFFF00"/>
              </a:solidFill>
              <a:latin typeface="+mn-lt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 Улично осветление /ремонтни дейности/</a:t>
            </a:r>
            <a:r>
              <a:rPr lang="ru-RU" altLang="bg-BG" sz="1800" dirty="0">
                <a:solidFill>
                  <a:srgbClr val="FFFF00"/>
                </a:solidFill>
                <a:latin typeface="+mn-lt"/>
              </a:rPr>
              <a:t>          	</a:t>
            </a:r>
            <a:r>
              <a:rPr lang="en-US" altLang="bg-BG" sz="1800" dirty="0">
                <a:solidFill>
                  <a:srgbClr val="FFFF00"/>
                </a:solidFill>
                <a:latin typeface="+mn-lt"/>
              </a:rPr>
              <a:t>   </a:t>
            </a:r>
            <a:r>
              <a:rPr lang="ru-RU" altLang="bg-BG" sz="1800" dirty="0">
                <a:solidFill>
                  <a:srgbClr val="FFFF00"/>
                </a:solidFill>
                <a:latin typeface="+mn-lt"/>
              </a:rPr>
              <a:t>  </a:t>
            </a: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- </a:t>
            </a:r>
            <a:r>
              <a:rPr lang="bg-BG" altLang="bg-BG" sz="1800" b="1" dirty="0" smtClean="0">
                <a:solidFill>
                  <a:srgbClr val="FFC000"/>
                </a:solidFill>
                <a:latin typeface="+mn-lt"/>
              </a:rPr>
              <a:t>153 628 </a:t>
            </a:r>
            <a:r>
              <a:rPr lang="bg-BG" altLang="bg-BG" sz="1800" b="1" dirty="0">
                <a:solidFill>
                  <a:srgbClr val="FFC000"/>
                </a:solidFill>
                <a:latin typeface="+mn-lt"/>
              </a:rPr>
              <a:t>лв.</a:t>
            </a:r>
          </a:p>
          <a:p>
            <a:pPr algn="just" eaLnBrk="1" hangingPunct="1"/>
            <a:endParaRPr lang="bg-BG" altLang="bg-BG" sz="1800" dirty="0">
              <a:solidFill>
                <a:srgbClr val="FFFF00"/>
              </a:solidFill>
              <a:latin typeface="+mn-lt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 Текущ ремонт хоризонтална и вертикална маркировка -   </a:t>
            </a:r>
            <a:r>
              <a:rPr lang="bg-BG" altLang="bg-BG" sz="1800" b="1" dirty="0">
                <a:solidFill>
                  <a:srgbClr val="FFC000"/>
                </a:solidFill>
                <a:latin typeface="+mn-lt"/>
              </a:rPr>
              <a:t>10 000 лв.</a:t>
            </a:r>
          </a:p>
          <a:p>
            <a:pPr algn="just" eaLnBrk="1" hangingPunct="1"/>
            <a:endParaRPr lang="bg-BG" altLang="bg-BG" sz="1800" dirty="0">
              <a:solidFill>
                <a:srgbClr val="FFFF00"/>
              </a:solidFill>
              <a:latin typeface="+mn-lt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bg-BG" altLang="bg-BG" sz="1800" dirty="0" smtClean="0">
                <a:solidFill>
                  <a:srgbClr val="FFFF00"/>
                </a:solidFill>
                <a:latin typeface="+mn-lt"/>
              </a:rPr>
              <a:t>Текущ </a:t>
            </a:r>
            <a:r>
              <a:rPr lang="bg-BG" altLang="bg-BG" sz="1800" dirty="0">
                <a:solidFill>
                  <a:srgbClr val="FFFF00"/>
                </a:solidFill>
                <a:latin typeface="+mn-lt"/>
              </a:rPr>
              <a:t>р</a:t>
            </a:r>
            <a:r>
              <a:rPr lang="bg-BG" sz="1800" dirty="0" smtClean="0">
                <a:solidFill>
                  <a:srgbClr val="FFFF00"/>
                </a:solidFill>
                <a:latin typeface="+mn-lt"/>
              </a:rPr>
              <a:t>емонт </a:t>
            </a:r>
            <a:r>
              <a:rPr lang="bg-BG" sz="1800" dirty="0">
                <a:solidFill>
                  <a:srgbClr val="FFFF00"/>
                </a:solidFill>
                <a:latin typeface="+mn-lt"/>
              </a:rPr>
              <a:t>на </a:t>
            </a:r>
            <a:r>
              <a:rPr lang="bg-BG" sz="18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bg-BG" sz="1800" dirty="0">
                <a:solidFill>
                  <a:srgbClr val="FFFF00"/>
                </a:solidFill>
                <a:latin typeface="+mn-lt"/>
              </a:rPr>
              <a:t>обекти - 	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	</a:t>
            </a:r>
            <a:r>
              <a:rPr lang="bg-BG" sz="1800" dirty="0" smtClean="0">
                <a:solidFill>
                  <a:srgbClr val="FFFF00"/>
                </a:solidFill>
                <a:latin typeface="+mn-lt"/>
              </a:rPr>
              <a:t>                            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	   </a:t>
            </a:r>
            <a:r>
              <a:rPr lang="bg-BG" sz="1800" dirty="0">
                <a:solidFill>
                  <a:srgbClr val="FFFF00"/>
                </a:solidFill>
                <a:latin typeface="+mn-lt"/>
              </a:rPr>
              <a:t> -   </a:t>
            </a:r>
            <a:r>
              <a:rPr lang="bg-BG" sz="1800" b="1" dirty="0" smtClean="0">
                <a:solidFill>
                  <a:srgbClr val="FFC000"/>
                </a:solidFill>
                <a:latin typeface="+mn-lt"/>
              </a:rPr>
              <a:t>130 </a:t>
            </a:r>
            <a:r>
              <a:rPr lang="bg-BG" sz="1800" b="1" dirty="0">
                <a:solidFill>
                  <a:srgbClr val="FFC000"/>
                </a:solidFill>
                <a:latin typeface="+mn-lt"/>
              </a:rPr>
              <a:t>000 лв.</a:t>
            </a:r>
            <a:endParaRPr lang="bg-BG" altLang="bg-BG" sz="18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0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100" i="1" dirty="0"/>
              <a:t>Инвестиционна програма за </a:t>
            </a:r>
            <a:r>
              <a:rPr lang="bg-BG" sz="3100" i="1" dirty="0" smtClean="0"/>
              <a:t>2022 </a:t>
            </a:r>
            <a:r>
              <a:rPr lang="bg-BG" sz="3100" i="1" cap="none" dirty="0" smtClean="0"/>
              <a:t>г</a:t>
            </a:r>
            <a:r>
              <a:rPr lang="bg-BG" sz="3100" i="1" cap="none" dirty="0"/>
              <a:t>.</a:t>
            </a:r>
            <a:endParaRPr lang="en-US" sz="3100" i="1" dirty="0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28600"/>
            <a:ext cx="2133600" cy="476250"/>
          </a:xfrm>
        </p:spPr>
        <p:txBody>
          <a:bodyPr/>
          <a:lstStyle/>
          <a:p>
            <a:pPr defTabSz="913837">
              <a:defRPr/>
            </a:pPr>
            <a:fld id="{7C30A0BC-8B4C-448C-A59A-1861B59672BD}" type="slidenum">
              <a:rPr lang="bg-BG">
                <a:latin typeface="+mn-lt"/>
              </a:rPr>
              <a:pPr defTabSz="913837">
                <a:defRPr/>
              </a:pPr>
              <a:t>24</a:t>
            </a:fld>
            <a:endParaRPr lang="bg-BG">
              <a:latin typeface="+mn-lt"/>
            </a:endParaRPr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340278"/>
              </p:ext>
            </p:extLst>
          </p:nvPr>
        </p:nvGraphicFramePr>
        <p:xfrm>
          <a:off x="1828800" y="838200"/>
          <a:ext cx="5400675" cy="5418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Работен лист" r:id="rId3" imgW="5619737" imgH="5638868" progId="Excel.Sheet.12">
                  <p:embed/>
                </p:oleObj>
              </mc:Choice>
              <mc:Fallback>
                <p:oleObj name="Работен лист" r:id="rId3" imgW="5619737" imgH="56388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838200"/>
                        <a:ext cx="5400675" cy="5418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1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100" i="1" dirty="0"/>
              <a:t>Инвестиционна програма за </a:t>
            </a:r>
            <a:r>
              <a:rPr lang="bg-BG" sz="3100" i="1" dirty="0" smtClean="0"/>
              <a:t>2022 </a:t>
            </a:r>
            <a:r>
              <a:rPr lang="bg-BG" sz="3100" i="1" cap="none" dirty="0"/>
              <a:t>г.</a:t>
            </a:r>
            <a:endParaRPr lang="en-US" sz="3100" i="1" dirty="0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28600"/>
            <a:ext cx="2133600" cy="476250"/>
          </a:xfrm>
        </p:spPr>
        <p:txBody>
          <a:bodyPr/>
          <a:lstStyle/>
          <a:p>
            <a:pPr defTabSz="913837">
              <a:defRPr/>
            </a:pPr>
            <a:fld id="{7C30A0BC-8B4C-448C-A59A-1861B59672BD}" type="slidenum">
              <a:rPr lang="bg-BG">
                <a:latin typeface="+mn-lt"/>
              </a:rPr>
              <a:pPr defTabSz="913837">
                <a:defRPr/>
              </a:pPr>
              <a:t>25</a:t>
            </a:fld>
            <a:endParaRPr lang="bg-BG" dirty="0">
              <a:latin typeface="+mn-lt"/>
            </a:endParaRPr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668858"/>
              </p:ext>
            </p:extLst>
          </p:nvPr>
        </p:nvGraphicFramePr>
        <p:xfrm>
          <a:off x="1762125" y="838200"/>
          <a:ext cx="56197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Работен лист" r:id="rId3" imgW="5619737" imgH="5181464" progId="Excel.Sheet.12">
                  <p:embed/>
                </p:oleObj>
              </mc:Choice>
              <mc:Fallback>
                <p:oleObj name="Работен лист" r:id="rId3" imgW="5619737" imgH="51814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25" y="838200"/>
                        <a:ext cx="561975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3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bg-BG" sz="3100" i="1" dirty="0">
                <a:solidFill>
                  <a:srgbClr val="EBEBEB"/>
                </a:solidFill>
              </a:rPr>
              <a:t>Инвестиционна програма за </a:t>
            </a:r>
            <a:r>
              <a:rPr lang="bg-BG" sz="3100" i="1" dirty="0" smtClean="0">
                <a:solidFill>
                  <a:srgbClr val="EBEBEB"/>
                </a:solidFill>
              </a:rPr>
              <a:t>2022 </a:t>
            </a:r>
            <a:r>
              <a:rPr lang="bg-BG" sz="3100" i="1" dirty="0">
                <a:solidFill>
                  <a:srgbClr val="EBEBEB"/>
                </a:solidFill>
              </a:rPr>
              <a:t>г.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274638"/>
            <a:ext cx="2133600" cy="412748"/>
          </a:xfrm>
        </p:spPr>
        <p:txBody>
          <a:bodyPr/>
          <a:lstStyle/>
          <a:p>
            <a:pPr>
              <a:defRPr/>
            </a:pPr>
            <a:fld id="{5EE3906A-06CF-41CC-8DA3-9842CF97B103}" type="slidenum">
              <a:rPr lang="bg-BG" smtClean="0"/>
              <a:pPr>
                <a:defRPr/>
              </a:pPr>
              <a:t>26</a:t>
            </a:fld>
            <a:endParaRPr lang="bg-BG" dirty="0"/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01978"/>
              </p:ext>
            </p:extLst>
          </p:nvPr>
        </p:nvGraphicFramePr>
        <p:xfrm>
          <a:off x="1806575" y="533400"/>
          <a:ext cx="4746625" cy="623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Работен лист" r:id="rId3" imgW="5619737" imgH="7381841" progId="Excel.Sheet.12">
                  <p:embed/>
                </p:oleObj>
              </mc:Choice>
              <mc:Fallback>
                <p:oleObj name="Работен лист" r:id="rId3" imgW="5619737" imgH="73818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6575" y="533400"/>
                        <a:ext cx="4746625" cy="623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6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3200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bg-BG" sz="3600">
                <a:latin typeface="Century" pitchFamily="18" charset="0"/>
              </a:rPr>
              <a:t>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bg-BG" altLang="bg-BG" sz="3600">
              <a:latin typeface="Century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altLang="bg-BG" sz="3600">
              <a:latin typeface="Century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bg-BG" sz="3600">
                <a:latin typeface="Century" pitchFamily="18" charset="0"/>
              </a:rPr>
              <a:t>     </a:t>
            </a:r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2C316-F6DB-4611-B047-65596D11C420}" type="slidenum">
              <a:rPr lang="bg-BG" smtClean="0"/>
              <a:pPr>
                <a:defRPr/>
              </a:pPr>
              <a:t>27</a:t>
            </a:fld>
            <a:endParaRPr lang="bg-BG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09600" y="2133600"/>
            <a:ext cx="769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>
            <a:lvl1pPr marL="341313" indent="-341313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bg-BG" altLang="bg-BG" sz="4800">
                <a:solidFill>
                  <a:schemeClr val="tx1"/>
                </a:solidFill>
                <a:latin typeface="Century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bg-BG" altLang="bg-BG" sz="4800" b="1" i="1">
                <a:solidFill>
                  <a:srgbClr val="FFFF00"/>
                </a:solidFill>
              </a:rPr>
              <a:t>   Благодарим Ви за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bg-BG" altLang="bg-BG" sz="4800" b="1" i="1">
                <a:solidFill>
                  <a:srgbClr val="FFFF00"/>
                </a:solidFill>
              </a:rPr>
              <a:t> вниманието!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b="1" i="1" dirty="0">
                <a:latin typeface="Century" pitchFamily="18" charset="0"/>
              </a:rPr>
              <a:t>Нормативна база – </a:t>
            </a:r>
            <a:r>
              <a:rPr lang="bg-BG" sz="3200" b="1" i="1" dirty="0" smtClean="0">
                <a:latin typeface="Century" pitchFamily="18" charset="0"/>
              </a:rPr>
              <a:t>202</a:t>
            </a:r>
            <a:r>
              <a:rPr lang="en-US" sz="3200" b="1" i="1" dirty="0" smtClean="0">
                <a:latin typeface="Century" pitchFamily="18" charset="0"/>
              </a:rPr>
              <a:t>2</a:t>
            </a:r>
            <a:r>
              <a:rPr lang="bg-BG" sz="3200" b="1" i="1" dirty="0" smtClean="0">
                <a:latin typeface="Century" pitchFamily="18" charset="0"/>
              </a:rPr>
              <a:t> </a:t>
            </a:r>
            <a:r>
              <a:rPr lang="bg-BG" sz="3200" b="1" i="1" cap="none" dirty="0">
                <a:latin typeface="Century" pitchFamily="18" charset="0"/>
              </a:rPr>
              <a:t>г</a:t>
            </a:r>
            <a:r>
              <a:rPr lang="bg-BG" sz="3200" i="1" dirty="0">
                <a:latin typeface="Century" pitchFamily="18" charset="0"/>
              </a:rPr>
              <a:t>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1190624"/>
            <a:ext cx="8229600" cy="510540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Закон за Държавния бюджет на Република България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Закон за публичните финанси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Закон за общинския дълг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Закона за местни данъци и такси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i="1" dirty="0">
                <a:solidFill>
                  <a:srgbClr val="FFFF00"/>
                </a:solidFill>
              </a:rPr>
              <a:t>Решение № </a:t>
            </a:r>
            <a:r>
              <a:rPr lang="en-US" i="1" dirty="0">
                <a:solidFill>
                  <a:srgbClr val="FFFF00"/>
                </a:solidFill>
              </a:rPr>
              <a:t>5</a:t>
            </a:r>
            <a:r>
              <a:rPr lang="bg-BG" sz="2000" i="1" dirty="0" smtClean="0">
                <a:solidFill>
                  <a:srgbClr val="FFFF00"/>
                </a:solidFill>
              </a:rPr>
              <a:t>0 </a:t>
            </a:r>
            <a:r>
              <a:rPr lang="bg-BG" sz="2000" i="1" dirty="0">
                <a:solidFill>
                  <a:srgbClr val="FFFF00"/>
                </a:solidFill>
              </a:rPr>
              <a:t>/ </a:t>
            </a:r>
            <a:r>
              <a:rPr lang="en-US" i="1" dirty="0" smtClean="0">
                <a:solidFill>
                  <a:srgbClr val="FFFF00"/>
                </a:solidFill>
              </a:rPr>
              <a:t>03</a:t>
            </a:r>
            <a:r>
              <a:rPr lang="bg-BG" sz="2000" i="1" dirty="0" smtClean="0">
                <a:solidFill>
                  <a:srgbClr val="FFFF00"/>
                </a:solidFill>
              </a:rPr>
              <a:t>.0</a:t>
            </a:r>
            <a:r>
              <a:rPr lang="en-US" sz="2000" i="1" dirty="0" smtClean="0">
                <a:solidFill>
                  <a:srgbClr val="FFFF00"/>
                </a:solidFill>
              </a:rPr>
              <a:t>2</a:t>
            </a:r>
            <a:r>
              <a:rPr lang="bg-BG" sz="2000" i="1" dirty="0" smtClean="0">
                <a:solidFill>
                  <a:srgbClr val="FFFF00"/>
                </a:solidFill>
              </a:rPr>
              <a:t>.202</a:t>
            </a:r>
            <a:r>
              <a:rPr lang="en-US" sz="2000" i="1" dirty="0" smtClean="0">
                <a:solidFill>
                  <a:srgbClr val="FFFF00"/>
                </a:solidFill>
              </a:rPr>
              <a:t>2</a:t>
            </a:r>
            <a:r>
              <a:rPr lang="bg-BG" sz="2000" i="1" dirty="0" smtClean="0">
                <a:solidFill>
                  <a:srgbClr val="FFFF00"/>
                </a:solidFill>
              </a:rPr>
              <a:t> </a:t>
            </a:r>
            <a:r>
              <a:rPr lang="bg-BG" sz="2000" i="1" dirty="0">
                <a:solidFill>
                  <a:srgbClr val="FFFF00"/>
                </a:solidFill>
              </a:rPr>
              <a:t>г. за приемане </a:t>
            </a:r>
            <a:r>
              <a:rPr lang="bg-BG" sz="2000" dirty="0">
                <a:solidFill>
                  <a:srgbClr val="FFFF00"/>
                </a:solidFill>
              </a:rPr>
              <a:t>на стандарти за делегираните от държавата дейности през </a:t>
            </a:r>
            <a:r>
              <a:rPr lang="bg-BG" sz="2000" dirty="0" smtClean="0">
                <a:solidFill>
                  <a:srgbClr val="FFFF00"/>
                </a:solidFill>
              </a:rPr>
              <a:t>202</a:t>
            </a:r>
            <a:r>
              <a:rPr lang="en-US" sz="2000" dirty="0" smtClean="0">
                <a:solidFill>
                  <a:srgbClr val="FFFF00"/>
                </a:solidFill>
              </a:rPr>
              <a:t>2</a:t>
            </a:r>
            <a:r>
              <a:rPr lang="bg-BG" sz="2000" dirty="0" smtClean="0">
                <a:solidFill>
                  <a:srgbClr val="FFFF00"/>
                </a:solidFill>
              </a:rPr>
              <a:t> </a:t>
            </a:r>
            <a:r>
              <a:rPr lang="bg-BG" sz="2000" dirty="0">
                <a:solidFill>
                  <a:srgbClr val="FFFF00"/>
                </a:solidFill>
              </a:rPr>
              <a:t>г. с натурални и стойностни показатели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bg-BG" sz="2000" dirty="0">
                <a:solidFill>
                  <a:srgbClr val="FFFF00"/>
                </a:solidFill>
              </a:rPr>
              <a:t>Наредбата за условията и реда за съставяне на бюджетна прогноза за местните дейности за следващите три години и за съставяне, приемане, изпълнение и отчитане на бюджета на Община Дряново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Стратегия за развитие на общината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Стратегията и програмата за управление и разпореждане с общински имоти и други нормативни документи имащи отношение към бюджетния процес</a:t>
            </a:r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2C316-F6DB-4611-B047-65596D11C420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b="1" i="1" dirty="0">
                <a:solidFill>
                  <a:schemeClr val="tx1"/>
                </a:solidFill>
                <a:latin typeface="Century" pitchFamily="18" charset="0"/>
              </a:rPr>
              <a:t>Приоритети на  Бюджет </a:t>
            </a:r>
            <a:r>
              <a:rPr lang="bg-BG" sz="3200" b="1" i="1" dirty="0" smtClean="0">
                <a:solidFill>
                  <a:schemeClr val="tx1"/>
                </a:solidFill>
                <a:latin typeface="Century" pitchFamily="18" charset="0"/>
              </a:rPr>
              <a:t>202</a:t>
            </a:r>
            <a:r>
              <a:rPr lang="en-US" sz="3200" b="1" i="1" dirty="0" smtClean="0">
                <a:solidFill>
                  <a:schemeClr val="tx1"/>
                </a:solidFill>
                <a:latin typeface="Century" pitchFamily="18" charset="0"/>
              </a:rPr>
              <a:t>2</a:t>
            </a:r>
            <a:r>
              <a:rPr lang="bg-BG" sz="3200" b="1" i="1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bg-BG" sz="3200" b="1" i="1" cap="none" dirty="0">
                <a:solidFill>
                  <a:schemeClr val="tx1"/>
                </a:solidFill>
                <a:latin typeface="Century" pitchFamily="18" charset="0"/>
              </a:rPr>
              <a:t>г</a:t>
            </a:r>
            <a:r>
              <a:rPr lang="bg-BG" sz="3200" b="1" i="1" dirty="0">
                <a:solidFill>
                  <a:schemeClr val="tx1"/>
                </a:solidFill>
                <a:latin typeface="Century" pitchFamily="18" charset="0"/>
              </a:rPr>
              <a:t>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Най-ефективно изразходване на публичните средства. Няма да бъдат поемани нови ангажименти без осигурен финансов ресурс.</a:t>
            </a: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Приоритизиране на провежданите политики, изготвяне на мерки за повишаване на събираемостта на собствените приходи /данъчни и неданъчни/, както и на просрочените вземания с цел възстановяване и поддържане на положително бюджетно салдо.</a:t>
            </a: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Разходите по бюджета на общината за </a:t>
            </a:r>
            <a:r>
              <a:rPr lang="bg-BG" sz="2000" dirty="0" smtClean="0">
                <a:solidFill>
                  <a:srgbClr val="FFFF00"/>
                </a:solidFill>
              </a:rPr>
              <a:t>202</a:t>
            </a:r>
            <a:r>
              <a:rPr lang="en-US" sz="2000" dirty="0" smtClean="0">
                <a:solidFill>
                  <a:srgbClr val="FFFF00"/>
                </a:solidFill>
              </a:rPr>
              <a:t>2</a:t>
            </a:r>
            <a:r>
              <a:rPr lang="bg-BG" sz="2000" dirty="0" smtClean="0">
                <a:solidFill>
                  <a:srgbClr val="FFFF00"/>
                </a:solidFill>
              </a:rPr>
              <a:t> </a:t>
            </a:r>
            <a:r>
              <a:rPr lang="bg-BG" sz="2000" dirty="0">
                <a:solidFill>
                  <a:srgbClr val="FFFF00"/>
                </a:solidFill>
              </a:rPr>
              <a:t>г. ще  се ограничат единствено до размера на собствените приходи и получените трансфери от други бюджети и средства от ЕС.</a:t>
            </a: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Обезпечаване дейността на всички бюджетни звена и предоставяне на планираните субсидии и трансфери към второстепенните разпоредители с бюджет.</a:t>
            </a: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Гарантиране на плащанията по спечелените проекти.</a:t>
            </a: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Осигуряване на средства за неотложни текущи ремонти и поддържане на пътната инфраструктура.</a:t>
            </a:r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2C316-F6DB-4611-B047-65596D11C420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b="1" i="1" dirty="0">
                <a:latin typeface="Century" pitchFamily="18" charset="0"/>
              </a:rPr>
              <a:t>Приоритети на  Бюджет </a:t>
            </a:r>
            <a:r>
              <a:rPr lang="bg-BG" sz="3200" b="1" i="1" dirty="0" smtClean="0">
                <a:latin typeface="Century" pitchFamily="18" charset="0"/>
              </a:rPr>
              <a:t>202</a:t>
            </a:r>
            <a:r>
              <a:rPr lang="en-US" sz="3200" b="1" i="1" dirty="0" smtClean="0">
                <a:latin typeface="Century" pitchFamily="18" charset="0"/>
              </a:rPr>
              <a:t>2</a:t>
            </a:r>
            <a:r>
              <a:rPr lang="bg-BG" sz="3200" b="1" i="1" dirty="0" smtClean="0">
                <a:latin typeface="Century" pitchFamily="18" charset="0"/>
              </a:rPr>
              <a:t> </a:t>
            </a:r>
            <a:r>
              <a:rPr lang="bg-BG" sz="3200" b="1" i="1" cap="none" dirty="0">
                <a:latin typeface="Century" pitchFamily="18" charset="0"/>
              </a:rPr>
              <a:t>г</a:t>
            </a:r>
            <a:r>
              <a:rPr lang="bg-BG" sz="3200" b="1" i="1" dirty="0">
                <a:latin typeface="Century" pitchFamily="18" charset="0"/>
              </a:rPr>
              <a:t>. </a:t>
            </a:r>
            <a:r>
              <a:rPr lang="en-US" sz="3200" b="1" i="1" dirty="0">
                <a:latin typeface="Century" pitchFamily="18" charset="0"/>
              </a:rPr>
              <a:t/>
            </a:r>
            <a:br>
              <a:rPr lang="en-US" sz="3200" b="1" i="1" dirty="0">
                <a:latin typeface="Century" pitchFamily="18" charset="0"/>
              </a:rPr>
            </a:br>
            <a:endParaRPr lang="bg-BG" sz="3200" b="1" i="1" dirty="0">
              <a:latin typeface="Century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 lvl="0" hangingPunct="1">
              <a:buFont typeface="Wingdings" panose="05000000000000000000" pitchFamily="2" charset="2"/>
              <a:buChar char="Ø"/>
            </a:pPr>
            <a:endParaRPr lang="bg-BG" sz="2000" b="1" dirty="0"/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Финансиране на дейностите заложени в културният и спортен календар през </a:t>
            </a:r>
            <a:r>
              <a:rPr lang="bg-BG" sz="2000" dirty="0" smtClean="0">
                <a:solidFill>
                  <a:srgbClr val="FFFF00"/>
                </a:solidFill>
              </a:rPr>
              <a:t>202</a:t>
            </a:r>
            <a:r>
              <a:rPr lang="en-US" sz="2000" dirty="0" smtClean="0">
                <a:solidFill>
                  <a:srgbClr val="FFFF00"/>
                </a:solidFill>
              </a:rPr>
              <a:t>2</a:t>
            </a:r>
            <a:r>
              <a:rPr lang="bg-BG" sz="2000" dirty="0" smtClean="0">
                <a:solidFill>
                  <a:srgbClr val="FFFF00"/>
                </a:solidFill>
              </a:rPr>
              <a:t> </a:t>
            </a:r>
            <a:r>
              <a:rPr lang="bg-BG" sz="2000" dirty="0">
                <a:solidFill>
                  <a:srgbClr val="FFFF00"/>
                </a:solidFill>
              </a:rPr>
              <a:t>г</a:t>
            </a:r>
            <a:r>
              <a:rPr lang="bg-BG" sz="2000" dirty="0" smtClean="0">
                <a:solidFill>
                  <a:srgbClr val="FFFF00"/>
                </a:solidFill>
              </a:rPr>
              <a:t>.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bg-BG" sz="2000" dirty="0" smtClean="0">
                <a:solidFill>
                  <a:srgbClr val="FFFF00"/>
                </a:solidFill>
              </a:rPr>
              <a:t> </a:t>
            </a:r>
            <a:endParaRPr lang="bg-BG" sz="2000" dirty="0">
              <a:solidFill>
                <a:srgbClr val="FFFF00"/>
              </a:solidFill>
            </a:endParaRP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Засилване ролята на превантивния, текущ и последващ контрол чрез актуализиране на системата за финансово управление и </a:t>
            </a:r>
            <a:r>
              <a:rPr lang="bg-BG" sz="2000" dirty="0" smtClean="0">
                <a:solidFill>
                  <a:srgbClr val="FFFF00"/>
                </a:solidFill>
              </a:rPr>
              <a:t>контрол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endParaRPr lang="bg-BG" sz="2000" dirty="0">
              <a:solidFill>
                <a:srgbClr val="FFFF00"/>
              </a:solidFill>
            </a:endParaRPr>
          </a:p>
          <a:p>
            <a:pPr lvl="0" hangingPunct="1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Общината да поддържа такова равнище на разходите, което да осигурява качествено предоставяне на публичните услуги на населението;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Въвеждане на положителни практики по отношение на целесъобразно  и ефективно изразходване на общинските средства;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rgbClr val="FFFF00"/>
                </a:solidFill>
              </a:rPr>
              <a:t>Спазване на всички „Фискални правила” заложени в Закона за публичните финанси по отношение нарастване размера на разходите в местните дейности;</a:t>
            </a:r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2C316-F6DB-4611-B047-65596D11C420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38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xfrm>
            <a:off x="536811" y="387950"/>
            <a:ext cx="7544026" cy="6855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1"/>
                </a:solidFill>
              </a:rPr>
              <a:t>ОБЩО </a:t>
            </a:r>
            <a:r>
              <a:rPr lang="ru-RU" sz="3200" i="1" dirty="0" smtClean="0">
                <a:solidFill>
                  <a:schemeClr val="tx1"/>
                </a:solidFill>
              </a:rPr>
              <a:t>ПРИХОДИ </a:t>
            </a:r>
            <a:r>
              <a:rPr lang="en-US" sz="3200" i="1" dirty="0">
                <a:solidFill>
                  <a:schemeClr val="tx1"/>
                </a:solidFill>
              </a:rPr>
              <a:t>OT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</a:rPr>
              <a:t>20</a:t>
            </a:r>
            <a:r>
              <a:rPr lang="en-US" sz="3200" i="1" dirty="0" smtClean="0">
                <a:solidFill>
                  <a:schemeClr val="tx1"/>
                </a:solidFill>
              </a:rPr>
              <a:t>20</a:t>
            </a:r>
            <a:r>
              <a:rPr lang="bg-BG" sz="3200" i="1" dirty="0" smtClean="0">
                <a:solidFill>
                  <a:schemeClr val="tx1"/>
                </a:solidFill>
              </a:rPr>
              <a:t> </a:t>
            </a:r>
            <a:r>
              <a:rPr lang="bg-BG" sz="3200" i="1" cap="none" dirty="0" smtClean="0">
                <a:solidFill>
                  <a:schemeClr val="tx1"/>
                </a:solidFill>
              </a:rPr>
              <a:t>г</a:t>
            </a:r>
            <a:r>
              <a:rPr lang="bg-BG" sz="3200" i="1" dirty="0" smtClean="0">
                <a:solidFill>
                  <a:schemeClr val="tx1"/>
                </a:solidFill>
              </a:rPr>
              <a:t>. </a:t>
            </a:r>
            <a:r>
              <a:rPr lang="bg-BG" sz="3200" i="1" dirty="0">
                <a:solidFill>
                  <a:schemeClr val="tx1"/>
                </a:solidFill>
              </a:rPr>
              <a:t>– </a:t>
            </a:r>
            <a:r>
              <a:rPr lang="en-US" sz="3200" i="1" dirty="0" smtClean="0">
                <a:solidFill>
                  <a:schemeClr val="tx1"/>
                </a:solidFill>
              </a:rPr>
              <a:t>2022</a:t>
            </a:r>
            <a:r>
              <a:rPr lang="bg-BG" sz="3200" i="1" cap="none" dirty="0" smtClean="0">
                <a:solidFill>
                  <a:schemeClr val="tx1"/>
                </a:solidFill>
              </a:rPr>
              <a:t> г</a:t>
            </a:r>
            <a:r>
              <a:rPr lang="bg-BG" sz="3200" i="1" dirty="0" smtClean="0">
                <a:solidFill>
                  <a:schemeClr val="tx1"/>
                </a:solidFill>
              </a:rPr>
              <a:t>. 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85312588"/>
              </p:ext>
            </p:extLst>
          </p:nvPr>
        </p:nvGraphicFramePr>
        <p:xfrm>
          <a:off x="536810" y="1657351"/>
          <a:ext cx="7997589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509ED3CF-0EBA-4CC2-808D-F07BD0AEE7DA}" type="slidenum">
              <a:rPr lang="bg-BG">
                <a:latin typeface="+mn-lt"/>
              </a:rPr>
              <a:pPr defTabSz="913727">
                <a:defRPr/>
              </a:pPr>
              <a:t>6</a:t>
            </a:fld>
            <a:endParaRPr lang="bg-BG">
              <a:latin typeface="+mn-lt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05325" y="2686050"/>
            <a:ext cx="133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bg-BG">
              <a:latin typeface="Century" pitchFamily="18" charset="0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1954132" y="2543175"/>
            <a:ext cx="895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8" tIns="32649" rIns="65298" bIns="32649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bg-BG" altLang="bg-BG" sz="1400" b="1" dirty="0">
                <a:latin typeface="Century" pitchFamily="18" charset="0"/>
              </a:rPr>
              <a:t>Млн. лв.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1056"/>
            <a:ext cx="7544026" cy="802367"/>
          </a:xfrm>
        </p:spPr>
        <p:txBody>
          <a:bodyPr>
            <a:normAutofit fontScale="90000"/>
          </a:bodyPr>
          <a:lstStyle/>
          <a:p>
            <a:r>
              <a:rPr lang="bg-BG" sz="3200" i="1"/>
              <a:t>Субсидии от РЕПУБЛИКАНСКИ бюджет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4800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Планирани постъпления             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bg-BG" sz="2400" dirty="0">
                <a:solidFill>
                  <a:srgbClr val="FFFF00"/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bg-BG" sz="2400" b="1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2 </a:t>
            </a:r>
            <a:r>
              <a:rPr lang="bg-BG" sz="2400" b="1" dirty="0" smtClean="0">
                <a:solidFill>
                  <a:srgbClr val="FFC000"/>
                </a:solidFill>
              </a:rPr>
              <a:t>0</a:t>
            </a:r>
            <a:r>
              <a:rPr lang="en-US" sz="2400" b="1" dirty="0" smtClean="0">
                <a:solidFill>
                  <a:srgbClr val="FFC000"/>
                </a:solidFill>
              </a:rPr>
              <a:t>52 061</a:t>
            </a:r>
            <a:r>
              <a:rPr lang="bg-BG" sz="2400" b="1" dirty="0" smtClean="0">
                <a:solidFill>
                  <a:srgbClr val="FFC000"/>
                </a:solidFill>
              </a:rPr>
              <a:t> </a:t>
            </a:r>
            <a:r>
              <a:rPr lang="bg-BG" sz="2400" b="1" dirty="0">
                <a:solidFill>
                  <a:srgbClr val="FFC000"/>
                </a:solidFill>
              </a:rPr>
              <a:t>лв. </a:t>
            </a:r>
            <a:endParaRPr lang="en-US" sz="2400" b="1" dirty="0">
              <a:solidFill>
                <a:srgbClr val="FFC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в  т.ч.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Обща допълваща субсидия        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9 533 161 </a:t>
            </a:r>
            <a:r>
              <a:rPr lang="bg-BG" sz="2400" b="1" dirty="0">
                <a:solidFill>
                  <a:srgbClr val="FFC000"/>
                </a:solidFill>
              </a:rPr>
              <a:t>лв.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Обща изравнителна субсидия         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b="1" dirty="0" smtClean="0">
                <a:solidFill>
                  <a:srgbClr val="FFC000"/>
                </a:solidFill>
              </a:rPr>
              <a:t>969 000 </a:t>
            </a:r>
            <a:r>
              <a:rPr lang="bg-BG" sz="2400" b="1" dirty="0">
                <a:solidFill>
                  <a:srgbClr val="FFC000"/>
                </a:solidFill>
              </a:rPr>
              <a:t>лв.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За зимно поддържане                       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255 500 </a:t>
            </a:r>
            <a:r>
              <a:rPr lang="bg-BG" sz="2400" b="1" dirty="0">
                <a:solidFill>
                  <a:srgbClr val="FFC000"/>
                </a:solidFill>
              </a:rPr>
              <a:t>лв.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Субсидия за капиталови разходи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1 294 400 </a:t>
            </a:r>
            <a:r>
              <a:rPr lang="bg-BG" sz="2400" b="1" dirty="0">
                <a:solidFill>
                  <a:srgbClr val="FFC000"/>
                </a:solidFill>
              </a:rPr>
              <a:t>лв.</a:t>
            </a:r>
          </a:p>
        </p:txBody>
      </p:sp>
      <p:sp>
        <p:nvSpPr>
          <p:cNvPr id="1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020E532A-6DDF-4434-8698-02D787A2F7B6}" type="slidenum">
              <a:rPr lang="bg-BG">
                <a:latin typeface="+mn-lt"/>
              </a:rPr>
              <a:pPr defTabSz="913727">
                <a:defRPr/>
              </a:pPr>
              <a:t>7</a:t>
            </a:fld>
            <a:endParaRPr lang="bg-BG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1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219639F5-8790-4CA0-A585-0E9E1F0B7940}" type="slidenum">
              <a:rPr lang="bg-BG">
                <a:latin typeface="+mn-lt"/>
              </a:rPr>
              <a:pPr defTabSz="913727">
                <a:defRPr/>
              </a:pPr>
              <a:t>8</a:t>
            </a:fld>
            <a:endParaRPr lang="bg-BG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6781800" cy="660400"/>
          </a:xfrm>
          <a:prstGeom prst="rect">
            <a:avLst/>
          </a:prstGeom>
        </p:spPr>
        <p:txBody>
          <a:bodyPr lIns="65298" tIns="32649" rIns="65298" bIns="32649">
            <a:spAutoFit/>
          </a:bodyPr>
          <a:lstStyle/>
          <a:p>
            <a:pPr algn="l">
              <a:defRPr/>
            </a:pPr>
            <a:r>
              <a:rPr lang="bg-BG" sz="3700" i="1">
                <a:latin typeface="+mj-lt"/>
              </a:rPr>
              <a:t>Държавен трансфер</a:t>
            </a:r>
            <a:endParaRPr lang="en-US" sz="3700" i="1">
              <a:latin typeface="+mj-lt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97943"/>
              </p:ext>
            </p:extLst>
          </p:nvPr>
        </p:nvGraphicFramePr>
        <p:xfrm>
          <a:off x="235190" y="1524000"/>
          <a:ext cx="880721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574" y="440663"/>
            <a:ext cx="7544026" cy="740437"/>
          </a:xfrm>
        </p:spPr>
        <p:txBody>
          <a:bodyPr/>
          <a:lstStyle/>
          <a:p>
            <a:r>
              <a:rPr lang="bg-BG" sz="3200" i="1"/>
              <a:t>Приходи от местни данъци</a:t>
            </a:r>
          </a:p>
        </p:txBody>
      </p:sp>
      <p:sp>
        <p:nvSpPr>
          <p:cNvPr id="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27">
              <a:defRPr/>
            </a:pPr>
            <a:fld id="{CBECAD09-2165-43A4-90C8-0BA8D8A5C3D3}" type="slidenum">
              <a:rPr lang="bg-BG">
                <a:latin typeface="+mn-lt"/>
              </a:rPr>
              <a:pPr defTabSz="913727">
                <a:defRPr/>
              </a:pPr>
              <a:t>9</a:t>
            </a:fld>
            <a:endParaRPr lang="bg-BG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8578" y="1524000"/>
            <a:ext cx="813062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3694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0729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7766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4802" indent="-22851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Планирани постъпления         </a:t>
            </a: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bg-BG" sz="2400" dirty="0">
                <a:solidFill>
                  <a:srgbClr val="FFFF00"/>
                </a:solidFill>
              </a:rPr>
              <a:t>  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422</a:t>
            </a:r>
            <a:r>
              <a:rPr lang="bg-BG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100</a:t>
            </a:r>
            <a:r>
              <a:rPr lang="bg-BG" sz="2400" b="1" dirty="0" smtClean="0">
                <a:solidFill>
                  <a:srgbClr val="FFC000"/>
                </a:solidFill>
              </a:rPr>
              <a:t> </a:t>
            </a:r>
            <a:r>
              <a:rPr lang="bg-BG" sz="2400" b="1" dirty="0">
                <a:solidFill>
                  <a:srgbClr val="FFC000"/>
                </a:solidFill>
              </a:rPr>
              <a:t>лв.</a:t>
            </a:r>
          </a:p>
          <a:p>
            <a:pPr marL="0" indent="0">
              <a:buNone/>
            </a:pPr>
            <a:r>
              <a:rPr lang="bg-BG" sz="2400" dirty="0">
                <a:solidFill>
                  <a:srgbClr val="FFFF00"/>
                </a:solidFill>
              </a:rPr>
              <a:t>    </a:t>
            </a:r>
            <a:r>
              <a:rPr lang="bg-BG" sz="2400" dirty="0" err="1">
                <a:solidFill>
                  <a:srgbClr val="FFFF00"/>
                </a:solidFill>
              </a:rPr>
              <a:t>в.т.ч</a:t>
            </a:r>
            <a:r>
              <a:rPr lang="bg-BG" sz="2400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Патентен данък                              </a:t>
            </a: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en-US" sz="2400" b="1" dirty="0" smtClean="0">
                <a:solidFill>
                  <a:srgbClr val="FFC000"/>
                </a:solidFill>
              </a:rPr>
              <a:t>18</a:t>
            </a:r>
            <a:r>
              <a:rPr lang="bg-BG" sz="2400" b="1" dirty="0">
                <a:solidFill>
                  <a:srgbClr val="FFC000"/>
                </a:solidFill>
              </a:rPr>
              <a:t> </a:t>
            </a:r>
            <a:r>
              <a:rPr lang="en-US" sz="2400" b="1" dirty="0">
                <a:solidFill>
                  <a:srgbClr val="FFC000"/>
                </a:solidFill>
              </a:rPr>
              <a:t>1</a:t>
            </a:r>
            <a:r>
              <a:rPr lang="bg-BG" sz="2400" b="1" dirty="0">
                <a:solidFill>
                  <a:srgbClr val="FFC000"/>
                </a:solidFill>
              </a:rPr>
              <a:t>00 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Данък недвижими имоти          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bg-BG" sz="2400" dirty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bg-BG" sz="2400" b="1" dirty="0" smtClean="0">
                <a:solidFill>
                  <a:srgbClr val="FFC000"/>
                </a:solidFill>
              </a:rPr>
              <a:t>259</a:t>
            </a:r>
            <a:r>
              <a:rPr lang="bg-BG" sz="2400" b="1" dirty="0">
                <a:solidFill>
                  <a:srgbClr val="FFC000"/>
                </a:solidFill>
              </a:rPr>
              <a:t> 000 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Данък превозни средства           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bg-BG" sz="2400" b="1" dirty="0" smtClean="0">
                <a:solidFill>
                  <a:srgbClr val="FFC000"/>
                </a:solidFill>
              </a:rPr>
              <a:t>3</a:t>
            </a:r>
            <a:r>
              <a:rPr lang="en-US" sz="2400" b="1" dirty="0" smtClean="0">
                <a:solidFill>
                  <a:srgbClr val="FFC000"/>
                </a:solidFill>
              </a:rPr>
              <a:t>8</a:t>
            </a:r>
            <a:r>
              <a:rPr lang="bg-BG" sz="2400" b="1" dirty="0" smtClean="0">
                <a:solidFill>
                  <a:srgbClr val="FFC000"/>
                </a:solidFill>
              </a:rPr>
              <a:t>0</a:t>
            </a:r>
            <a:r>
              <a:rPr lang="bg-BG" sz="2400" b="1" dirty="0">
                <a:solidFill>
                  <a:srgbClr val="FFC000"/>
                </a:solidFill>
              </a:rPr>
              <a:t> 000 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Данък придобиване </a:t>
            </a:r>
            <a:r>
              <a:rPr lang="bg-BG" sz="2400" dirty="0" smtClean="0">
                <a:solidFill>
                  <a:srgbClr val="FFFF00"/>
                </a:solidFill>
              </a:rPr>
              <a:t>имущество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g-BG" sz="2400" dirty="0" smtClean="0">
                <a:solidFill>
                  <a:srgbClr val="FFFF00"/>
                </a:solidFill>
              </a:rPr>
              <a:t> </a:t>
            </a:r>
            <a:r>
              <a:rPr lang="bg-BG" sz="2400" b="1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 750</a:t>
            </a:r>
            <a:r>
              <a:rPr lang="bg-BG" sz="2400" b="1" dirty="0">
                <a:solidFill>
                  <a:srgbClr val="FFC000"/>
                </a:solidFill>
              </a:rPr>
              <a:t> </a:t>
            </a:r>
            <a:r>
              <a:rPr lang="en-US" sz="2400" b="1" dirty="0">
                <a:solidFill>
                  <a:srgbClr val="FFC000"/>
                </a:solidFill>
              </a:rPr>
              <a:t>0</a:t>
            </a:r>
            <a:r>
              <a:rPr lang="bg-BG" sz="2400" b="1" dirty="0">
                <a:solidFill>
                  <a:srgbClr val="FFC000"/>
                </a:solidFill>
              </a:rPr>
              <a:t>00 лв.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400" dirty="0">
                <a:solidFill>
                  <a:srgbClr val="FFFF00"/>
                </a:solidFill>
              </a:rPr>
              <a:t>Туристически данък                    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bg-BG" sz="2400" dirty="0">
                <a:solidFill>
                  <a:srgbClr val="FFFF00"/>
                </a:solidFill>
              </a:rPr>
              <a:t>  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</a:t>
            </a:r>
            <a:r>
              <a:rPr lang="bg-BG" sz="2400" b="1" dirty="0" smtClean="0">
                <a:solidFill>
                  <a:srgbClr val="FFC000"/>
                </a:solidFill>
              </a:rPr>
              <a:t>15</a:t>
            </a:r>
            <a:r>
              <a:rPr lang="bg-BG" sz="2400" b="1" dirty="0">
                <a:solidFill>
                  <a:srgbClr val="FFC000"/>
                </a:solidFill>
              </a:rPr>
              <a:t> 000 лв.</a:t>
            </a:r>
          </a:p>
          <a:p>
            <a:pPr marL="0" indent="0">
              <a:buNone/>
            </a:pPr>
            <a:endParaRPr lang="bg-BG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321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315&quot;/&gt;&lt;/object&gt;&lt;object type=&quot;3&quot; unique_id=&quot;10012&quot;&gt;&lt;property id=&quot;20148&quot; value=&quot;5&quot;/&gt;&lt;property id=&quot;20300&quot; value=&quot;Slide 17&quot;/&gt;&lt;property id=&quot;20307&quot; value=&quot;280&quot;/&gt;&lt;/object&gt;&lt;object type=&quot;3&quot; unique_id=&quot;10016&quot;&gt;&lt;property id=&quot;20148&quot; value=&quot;5&quot;/&gt;&lt;property id=&quot;20300&quot; value=&quot;Slide 18&quot;/&gt;&lt;property id=&quot;20307&quot; value=&quot;318&quot;/&gt;&lt;/object&gt;&lt;object type=&quot;3&quot; unique_id=&quot;10017&quot;&gt;&lt;property id=&quot;20148&quot; value=&quot;5&quot;/&gt;&lt;property id=&quot;20300&quot; value=&quot;Slide 19&quot;/&gt;&lt;property id=&quot;20307&quot; value=&quot;283&quot;/&gt;&lt;/object&gt;&lt;object type=&quot;3&quot; unique_id=&quot;10029&quot;&gt;&lt;property id=&quot;20148&quot; value=&quot;5&quot;/&gt;&lt;property id=&quot;20300&quot; value=&quot;Slide 20&quot;/&gt;&lt;property id=&quot;20307&quot; value=&quot;290&quot;/&gt;&lt;/object&gt;&lt;object type=&quot;3&quot; unique_id=&quot;10035&quot;&gt;&lt;property id=&quot;20148&quot; value=&quot;5&quot;/&gt;&lt;property id=&quot;20300&quot; value=&quot;Slide 21&quot;/&gt;&lt;property id=&quot;20307&quot; value=&quot;305&quot;/&gt;&lt;/object&gt;&lt;object type=&quot;3&quot; unique_id=&quot;10058&quot;&gt;&lt;property id=&quot;20148&quot; value=&quot;5&quot;/&gt;&lt;property id=&quot;20300&quot; value=&quot;Slide 34&quot;/&gt;&lt;property id=&quot;20307&quot; value=&quot;288&quot;/&gt;&lt;/object&gt;&lt;object type=&quot;3&quot; unique_id=&quot;10059&quot;&gt;&lt;property id=&quot;20148&quot; value=&quot;5&quot;/&gt;&lt;property id=&quot;20300&quot; value=&quot;Slide 1&quot;/&gt;&lt;property id=&quot;20307&quot; value=&quot;322&quot;/&gt;&lt;/object&gt;&lt;object type=&quot;3&quot; unique_id=&quot;10060&quot;&gt;&lt;property id=&quot;20148&quot; value=&quot;5&quot;/&gt;&lt;property id=&quot;20300&quot; value=&quot;Slide 7&quot;/&gt;&lt;property id=&quot;20307&quot; value=&quot;323&quot;/&gt;&lt;/object&gt;&lt;object type=&quot;3&quot; unique_id=&quot;10061&quot;&gt;&lt;property id=&quot;20148&quot; value=&quot;5&quot;/&gt;&lt;property id=&quot;20300&quot; value=&quot;Slide 8&quot;/&gt;&lt;property id=&quot;20307&quot; value=&quot;324&quot;/&gt;&lt;/object&gt;&lt;object type=&quot;3&quot; unique_id=&quot;10062&quot;&gt;&lt;property id=&quot;20148&quot; value=&quot;5&quot;/&gt;&lt;property id=&quot;20300&quot; value=&quot;Slide 9&quot;/&gt;&lt;property id=&quot;20307&quot; value=&quot;325&quot;/&gt;&lt;/object&gt;&lt;object type=&quot;3&quot; unique_id=&quot;10063&quot;&gt;&lt;property id=&quot;20148&quot; value=&quot;5&quot;/&gt;&lt;property id=&quot;20300&quot; value=&quot;Slide 10&quot;/&gt;&lt;property id=&quot;20307&quot; value=&quot;326&quot;/&gt;&lt;/object&gt;&lt;object type=&quot;3&quot; unique_id=&quot;10064&quot;&gt;&lt;property id=&quot;20148&quot; value=&quot;5&quot;/&gt;&lt;property id=&quot;20300&quot; value=&quot;Slide 11&quot;/&gt;&lt;property id=&quot;20307&quot; value=&quot;327&quot;/&gt;&lt;/object&gt;&lt;object type=&quot;3&quot; unique_id=&quot;10065&quot;&gt;&lt;property id=&quot;20148&quot; value=&quot;5&quot;/&gt;&lt;property id=&quot;20300&quot; value=&quot;Slide 12&quot;/&gt;&lt;property id=&quot;20307&quot; value=&quot;335&quot;/&gt;&lt;/object&gt;&lt;object type=&quot;3&quot; unique_id=&quot;10066&quot;&gt;&lt;property id=&quot;20148&quot; value=&quot;5&quot;/&gt;&lt;property id=&quot;20300&quot; value=&quot;Slide 13&quot;/&gt;&lt;property id=&quot;20307&quot; value=&quot;336&quot;/&gt;&lt;/object&gt;&lt;object type=&quot;3&quot; unique_id=&quot;10067&quot;&gt;&lt;property id=&quot;20148&quot; value=&quot;5&quot;/&gt;&lt;property id=&quot;20300&quot; value=&quot;Slide 14&quot;/&gt;&lt;property id=&quot;20307&quot; value=&quot;329&quot;/&gt;&lt;/object&gt;&lt;object type=&quot;3&quot; unique_id=&quot;10068&quot;&gt;&lt;property id=&quot;20148&quot; value=&quot;5&quot;/&gt;&lt;property id=&quot;20300&quot; value=&quot;Slide 15&quot;/&gt;&lt;property id=&quot;20307&quot; value=&quot;330&quot;/&gt;&lt;/object&gt;&lt;object type=&quot;3&quot; unique_id=&quot;10069&quot;&gt;&lt;property id=&quot;20148&quot; value=&quot;5&quot;/&gt;&lt;property id=&quot;20300&quot; value=&quot;Slide 16&quot;/&gt;&lt;property id=&quot;20307&quot; value=&quot;331&quot;/&gt;&lt;/object&gt;&lt;object type=&quot;3&quot; unique_id=&quot;10070&quot;&gt;&lt;property id=&quot;20148&quot; value=&quot;5&quot;/&gt;&lt;property id=&quot;20300&quot; value=&quot;Slide 22&quot;/&gt;&lt;property id=&quot;20307&quot; value=&quot;332&quot;/&gt;&lt;/object&gt;&lt;object type=&quot;3&quot; unique_id=&quot;10071&quot;&gt;&lt;property id=&quot;20148&quot; value=&quot;5&quot;/&gt;&lt;property id=&quot;20300&quot; value=&quot;Slide 23&quot;/&gt;&lt;property id=&quot;20307&quot; value=&quot;333&quot;/&gt;&lt;/object&gt;&lt;object type=&quot;3&quot; unique_id=&quot;10072&quot;&gt;&lt;property id=&quot;20148&quot; value=&quot;5&quot;/&gt;&lt;property id=&quot;20300&quot; value=&quot;Slide 24&quot;/&gt;&lt;property id=&quot;20307&quot; value=&quot;341&quot;/&gt;&lt;/object&gt;&lt;object type=&quot;3&quot; unique_id=&quot;10073&quot;&gt;&lt;property id=&quot;20148&quot; value=&quot;5&quot;/&gt;&lt;property id=&quot;20300&quot; value=&quot;Slide 25&quot;/&gt;&lt;property id=&quot;20307&quot; value=&quot;342&quot;/&gt;&lt;/object&gt;&lt;object type=&quot;3&quot; unique_id=&quot;10074&quot;&gt;&lt;property id=&quot;20148&quot; value=&quot;5&quot;/&gt;&lt;property id=&quot;20300&quot; value=&quot;Slide 26&quot;/&gt;&lt;property id=&quot;20307&quot; value=&quot;343&quot;/&gt;&lt;/object&gt;&lt;object type=&quot;3&quot; unique_id=&quot;10075&quot;&gt;&lt;property id=&quot;20148&quot; value=&quot;5&quot;/&gt;&lt;property id=&quot;20300&quot; value=&quot;Slide 27&quot;/&gt;&lt;property id=&quot;20307&quot; value=&quot;344&quot;/&gt;&lt;/object&gt;&lt;object type=&quot;3&quot; unique_id=&quot;10076&quot;&gt;&lt;property id=&quot;20148&quot; value=&quot;5&quot;/&gt;&lt;property id=&quot;20300&quot; value=&quot;Slide 28&quot;/&gt;&lt;property id=&quot;20307&quot; value=&quot;345&quot;/&gt;&lt;/object&gt;&lt;object type=&quot;3&quot; unique_id=&quot;10077&quot;&gt;&lt;property id=&quot;20148&quot; value=&quot;5&quot;/&gt;&lt;property id=&quot;20300&quot; value=&quot;Slide 29&quot;/&gt;&lt;property id=&quot;20307&quot; value=&quot;346&quot;/&gt;&lt;/object&gt;&lt;object type=&quot;3&quot; unique_id=&quot;10078&quot;&gt;&lt;property id=&quot;20148&quot; value=&quot;5&quot;/&gt;&lt;property id=&quot;20300&quot; value=&quot;Slide 30&quot;/&gt;&lt;property id=&quot;20307&quot; value=&quot;337&quot;/&gt;&lt;/object&gt;&lt;object type=&quot;3&quot; unique_id=&quot;10079&quot;&gt;&lt;property id=&quot;20148&quot; value=&quot;5&quot;/&gt;&lt;property id=&quot;20300&quot; value=&quot;Slide 31&quot;/&gt;&lt;property id=&quot;20307&quot; value=&quot;338&quot;/&gt;&lt;/object&gt;&lt;object type=&quot;3&quot; unique_id=&quot;10080&quot;&gt;&lt;property id=&quot;20148&quot; value=&quot;5&quot;/&gt;&lt;property id=&quot;20300&quot; value=&quot;Slide 32&quot;/&gt;&lt;property id=&quot;20307&quot; value=&quot;339&quot;/&gt;&lt;/object&gt;&lt;object type=&quot;3&quot; unique_id=&quot;10081&quot;&gt;&lt;property id=&quot;20148&quot; value=&quot;5&quot;/&gt;&lt;property id=&quot;20300&quot; value=&quot;Slide 33&quot;/&gt;&lt;property id=&quot;20307&quot; value=&quot;34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">
  <a:themeElements>
    <a:clrScheme name="Й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Й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6149</TotalTime>
  <Words>1679</Words>
  <Application>Microsoft Office PowerPoint</Application>
  <PresentationFormat>Презентация на цял екран (4:3)</PresentationFormat>
  <Paragraphs>507</Paragraphs>
  <Slides>27</Slides>
  <Notes>5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12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2</vt:i4>
      </vt:variant>
      <vt:variant>
        <vt:lpstr>Заглавия на слайдовете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Century</vt:lpstr>
      <vt:lpstr>Century Gothic</vt:lpstr>
      <vt:lpstr>Courier New</vt:lpstr>
      <vt:lpstr>Times New Roman</vt:lpstr>
      <vt:lpstr>Verdana</vt:lpstr>
      <vt:lpstr>Wingdings</vt:lpstr>
      <vt:lpstr>Wingdings 2</vt:lpstr>
      <vt:lpstr>Wingdings 3</vt:lpstr>
      <vt:lpstr>Йон</vt:lpstr>
      <vt:lpstr>Работен лист</vt:lpstr>
      <vt:lpstr>Работен лист на Microsoft Excel</vt:lpstr>
      <vt:lpstr>Презентация на PowerPoint</vt:lpstr>
      <vt:lpstr>ПУБЛИЧНО ОБСЪЖДАНЕ </vt:lpstr>
      <vt:lpstr>Нормативна база – 2022 г.</vt:lpstr>
      <vt:lpstr>Приоритети на  Бюджет 2022 г. </vt:lpstr>
      <vt:lpstr>Приоритети на  Бюджет 2022 г.  </vt:lpstr>
      <vt:lpstr>ОБЩО ПРИХОДИ OT 2020 г. – 2022 г. </vt:lpstr>
      <vt:lpstr>Субсидии от РЕПУБЛИКАНСКИ бюджет</vt:lpstr>
      <vt:lpstr>Презентация на PowerPoint</vt:lpstr>
      <vt:lpstr>Приходи от местни данъци</vt:lpstr>
      <vt:lpstr>Неданъчни приходи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Разходна част на бюджета</vt:lpstr>
      <vt:lpstr>Презентация на PowerPoint</vt:lpstr>
      <vt:lpstr>Презентация на PowerPoint</vt:lpstr>
      <vt:lpstr>Презентация на PowerPoint</vt:lpstr>
      <vt:lpstr>Разходи за 2022г.</vt:lpstr>
      <vt:lpstr>СОЦИАЛНА ПРОГРАМА ЗА 2022 г.</vt:lpstr>
      <vt:lpstr>Финансиране на спортни и  културни дейности за 2022 г. </vt:lpstr>
      <vt:lpstr>ДЕЙНОСТИ ПО БЛАГОУСТРОЯВАНЕ  ЗА 2022 г.</vt:lpstr>
      <vt:lpstr>Инвестиционна програма за 2022 г.</vt:lpstr>
      <vt:lpstr>Инвестиционна програма за 2022 г.</vt:lpstr>
      <vt:lpstr>Инвестиционна програма за 2022 г.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Gogo</dc:creator>
  <cp:lastModifiedBy>User-A</cp:lastModifiedBy>
  <cp:revision>536</cp:revision>
  <cp:lastPrinted>2021-01-14T09:02:59Z</cp:lastPrinted>
  <dcterms:created xsi:type="dcterms:W3CDTF">1601-01-01T00:00:00Z</dcterms:created>
  <dcterms:modified xsi:type="dcterms:W3CDTF">2022-03-25T11:17:32Z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